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46"/>
  </p:notesMasterIdLst>
  <p:sldIdLst>
    <p:sldId id="349" r:id="rId2"/>
    <p:sldId id="351" r:id="rId3"/>
    <p:sldId id="361" r:id="rId4"/>
    <p:sldId id="558" r:id="rId5"/>
    <p:sldId id="352" r:id="rId6"/>
    <p:sldId id="353" r:id="rId7"/>
    <p:sldId id="354" r:id="rId8"/>
    <p:sldId id="355" r:id="rId9"/>
    <p:sldId id="370" r:id="rId10"/>
    <p:sldId id="356" r:id="rId11"/>
    <p:sldId id="357" r:id="rId12"/>
    <p:sldId id="591" r:id="rId13"/>
    <p:sldId id="358" r:id="rId14"/>
    <p:sldId id="359" r:id="rId15"/>
    <p:sldId id="592" r:id="rId16"/>
    <p:sldId id="599" r:id="rId17"/>
    <p:sldId id="600" r:id="rId18"/>
    <p:sldId id="601" r:id="rId19"/>
    <p:sldId id="602" r:id="rId20"/>
    <p:sldId id="337" r:id="rId21"/>
    <p:sldId id="338" r:id="rId22"/>
    <p:sldId id="339" r:id="rId23"/>
    <p:sldId id="340" r:id="rId24"/>
    <p:sldId id="597" r:id="rId25"/>
    <p:sldId id="596" r:id="rId26"/>
    <p:sldId id="341" r:id="rId27"/>
    <p:sldId id="598" r:id="rId28"/>
    <p:sldId id="345" r:id="rId29"/>
    <p:sldId id="603" r:id="rId30"/>
    <p:sldId id="604" r:id="rId31"/>
    <p:sldId id="605" r:id="rId32"/>
    <p:sldId id="606" r:id="rId33"/>
    <p:sldId id="607" r:id="rId34"/>
    <p:sldId id="608" r:id="rId35"/>
    <p:sldId id="617" r:id="rId36"/>
    <p:sldId id="609" r:id="rId37"/>
    <p:sldId id="610" r:id="rId38"/>
    <p:sldId id="611" r:id="rId39"/>
    <p:sldId id="295" r:id="rId40"/>
    <p:sldId id="612" r:id="rId41"/>
    <p:sldId id="613" r:id="rId42"/>
    <p:sldId id="614" r:id="rId43"/>
    <p:sldId id="615" r:id="rId44"/>
    <p:sldId id="616" r:id="rId4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CFFCC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73179" autoAdjust="0"/>
  </p:normalViewPr>
  <p:slideViewPr>
    <p:cSldViewPr>
      <p:cViewPr varScale="1">
        <p:scale>
          <a:sx n="123" d="100"/>
          <a:sy n="123" d="100"/>
        </p:scale>
        <p:origin x="1416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7828EAF-4D97-44A8-A172-58E9D2F182A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spcBef>
                <a:spcPct val="20000"/>
              </a:spcBef>
              <a:buClr>
                <a:schemeClr val="bg1"/>
              </a:buClr>
              <a:buSzPct val="70000"/>
              <a:buFont typeface="Wingdings" panose="05000000000000000000" pitchFamily="2" charset="2"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55E91E-706D-4260-A8CE-56B9FFD9064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spcBef>
                <a:spcPct val="20000"/>
              </a:spcBef>
              <a:buClr>
                <a:schemeClr val="bg1"/>
              </a:buClr>
              <a:buSzPct val="70000"/>
              <a:buFont typeface="Wingdings" panose="05000000000000000000" pitchFamily="2" charset="2"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fld id="{9A77099A-749F-4173-9329-0B47C71400EC}" type="datetimeFigureOut">
              <a:rPr lang="en-US"/>
              <a:t>8/17/26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B6198D21-2DDD-4A4E-88FD-F95CF9E3F38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FA0373FB-E417-4CB4-80AC-747A5DF602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Klicken Sie hier, um die Master-Textformate zu bearbeiten</a:t>
            </a:r>
          </a:p>
          <a:p>
            <a:pPr lvl="1"/>
            <a:r>
              <a:rPr lang="en-US" noProof="0"/>
              <a:t>Zweite Ebene</a:t>
            </a:r>
          </a:p>
          <a:p>
            <a:pPr lvl="2"/>
            <a:r>
              <a:rPr lang="en-US" noProof="0"/>
              <a:t>Dritte Ebene</a:t>
            </a:r>
          </a:p>
          <a:p>
            <a:pPr lvl="3"/>
            <a:r>
              <a:rPr lang="en-US" noProof="0"/>
              <a:t>Vierte Ebene</a:t>
            </a:r>
          </a:p>
          <a:p>
            <a:pPr lvl="4"/>
            <a:r>
              <a:rPr lang="en-US" noProof="0"/>
              <a:t>Fünfte Ebene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1E8010-D2FF-4793-B0A6-E2A4298C768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spcBef>
                <a:spcPct val="20000"/>
              </a:spcBef>
              <a:buClr>
                <a:schemeClr val="bg1"/>
              </a:buClr>
              <a:buSzPct val="70000"/>
              <a:buFont typeface="Wingdings" panose="05000000000000000000" pitchFamily="2" charset="2"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EF187C-C9AF-4317-98BD-6B6FB48F36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20000"/>
              </a:spcBef>
              <a:buClr>
                <a:schemeClr val="bg1"/>
              </a:buClr>
              <a:buSzPct val="70000"/>
              <a:buFont typeface="Wingdings" panose="05000000000000000000" pitchFamily="2" charset="2"/>
              <a:buNone/>
              <a:defRPr sz="1200"/>
            </a:lvl1pPr>
          </a:lstStyle>
          <a:p>
            <a:fld id="{AC8ED5E5-2857-42BB-B2D9-F7561A01D411}" type="slidenum">
              <a:rPr lang="en-US" altLang="en-US"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</a:pPr>
            <a:fld id="{C5AA3CB4-9F2A-4828-8D5E-5737028E612B}" type="slidenum">
              <a:rPr lang="en-US" altLang="en-US" smtClean="0">
                <a:latin typeface="Arial" panose="020B0604020202020204" pitchFamily="34" charset="0"/>
              </a:rPr>
              <a:t>1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5590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</a:pPr>
            <a:fld id="{C5AA3CB4-9F2A-4828-8D5E-5737028E612B}" type="slidenum">
              <a:rPr lang="en-US" altLang="en-US" smtClean="0">
                <a:latin typeface="Arial" panose="020B0604020202020204" pitchFamily="34" charset="0"/>
              </a:rPr>
              <a:t>11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44730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</a:pPr>
            <a:fld id="{C5AA3CB4-9F2A-4828-8D5E-5737028E612B}" type="slidenum">
              <a:rPr lang="en-US" altLang="en-US" smtClean="0">
                <a:latin typeface="Arial" panose="020B0604020202020204" pitchFamily="34" charset="0"/>
              </a:rPr>
              <a:t>13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35993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</a:pPr>
            <a:fld id="{C5AA3CB4-9F2A-4828-8D5E-5737028E612B}" type="slidenum">
              <a:rPr lang="en-US" altLang="en-US" smtClean="0">
                <a:latin typeface="Arial" panose="020B0604020202020204" pitchFamily="34" charset="0"/>
              </a:rPr>
              <a:t>14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24186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</a:pPr>
            <a:fld id="{C5AA3CB4-9F2A-4828-8D5E-5737028E612B}" type="slidenum">
              <a:rPr lang="en-US" altLang="en-US" smtClean="0">
                <a:latin typeface="Arial" panose="020B0604020202020204" pitchFamily="34" charset="0"/>
              </a:rPr>
              <a:t>16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81075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</a:pPr>
            <a:fld id="{C5AA3CB4-9F2A-4828-8D5E-5737028E612B}" type="slidenum">
              <a:rPr lang="en-US" altLang="en-US" smtClean="0">
                <a:latin typeface="Arial" panose="020B0604020202020204" pitchFamily="34" charset="0"/>
              </a:rPr>
              <a:t>17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80276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</a:pPr>
            <a:fld id="{C5AA3CB4-9F2A-4828-8D5E-5737028E612B}" type="slidenum">
              <a:rPr lang="en-US" altLang="en-US" smtClean="0">
                <a:latin typeface="Arial" panose="020B0604020202020204" pitchFamily="34" charset="0"/>
              </a:rPr>
              <a:t>18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9484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</a:pPr>
            <a:fld id="{C5AA3CB4-9F2A-4828-8D5E-5737028E612B}" type="slidenum">
              <a:rPr lang="en-US" altLang="en-US" smtClean="0">
                <a:latin typeface="Arial" panose="020B0604020202020204" pitchFamily="34" charset="0"/>
              </a:rPr>
              <a:t>19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55249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</a:pPr>
            <a:fld id="{36D9BAD9-F4F2-4998-B719-AD66C052C632}" type="slidenum">
              <a:rPr lang="en-US" altLang="en-US" smtClean="0">
                <a:latin typeface="Arial" panose="020B0604020202020204" pitchFamily="34" charset="0"/>
              </a:rPr>
              <a:t>20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68293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</a:pPr>
            <a:fld id="{2B8D76C7-192B-4BEE-ADF6-D215358E3DA8}" type="slidenum">
              <a:rPr lang="en-US" altLang="en-US" smtClean="0">
                <a:latin typeface="Arial" panose="020B0604020202020204" pitchFamily="34" charset="0"/>
              </a:rPr>
              <a:t>21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21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</a:pPr>
            <a:fld id="{E13C4A91-B639-4E24-BBF9-96032D4C987A}" type="slidenum">
              <a:rPr lang="en-US" altLang="en-US" smtClean="0">
                <a:latin typeface="Arial" panose="020B0604020202020204" pitchFamily="34" charset="0"/>
              </a:rPr>
              <a:t>22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51331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</a:pPr>
            <a:fld id="{C5AA3CB4-9F2A-4828-8D5E-5737028E612B}" type="slidenum">
              <a:rPr lang="en-US" altLang="en-US" smtClean="0">
                <a:latin typeface="Arial" panose="020B0604020202020204" pitchFamily="34" charset="0"/>
              </a:rPr>
              <a:t>2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177349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</a:pPr>
            <a:fld id="{4B6C7D2A-6F1D-4844-9A33-208DD429B224}" type="slidenum">
              <a:rPr lang="en-US" altLang="en-US" smtClean="0">
                <a:latin typeface="Arial" panose="020B0604020202020204" pitchFamily="34" charset="0"/>
              </a:rPr>
              <a:t>23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30503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</a:pPr>
            <a:fld id="{4B6C7D2A-6F1D-4844-9A33-208DD429B224}" type="slidenum">
              <a:rPr lang="en-US" altLang="en-US" smtClean="0">
                <a:latin typeface="Arial" panose="020B0604020202020204" pitchFamily="34" charset="0"/>
              </a:rPr>
              <a:t>25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88345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</a:pPr>
            <a:fld id="{C699CD45-2FAA-4D29-B1D8-0E01B5B48FF6}" type="slidenum">
              <a:rPr lang="en-US" altLang="en-US" smtClean="0">
                <a:latin typeface="Arial" panose="020B0604020202020204" pitchFamily="34" charset="0"/>
              </a:rPr>
              <a:t>26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337957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</a:pPr>
            <a:fld id="{B138D2BE-DEF9-42D9-9AE2-2AD90744E473}" type="slidenum">
              <a:rPr lang="en-US" altLang="en-US" smtClean="0">
                <a:latin typeface="Arial" panose="020B0604020202020204" pitchFamily="34" charset="0"/>
              </a:rPr>
              <a:t>28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476425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</a:pPr>
            <a:fld id="{B138D2BE-DEF9-42D9-9AE2-2AD90744E473}" type="slidenum">
              <a:rPr lang="en-US" altLang="en-US" smtClean="0">
                <a:latin typeface="Arial" panose="020B0604020202020204" pitchFamily="34" charset="0"/>
              </a:rPr>
              <a:t>29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860312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</a:pPr>
            <a:fld id="{B138D2BE-DEF9-42D9-9AE2-2AD90744E473}" type="slidenum">
              <a:rPr lang="en-US" altLang="en-US" smtClean="0">
                <a:latin typeface="Arial" panose="020B0604020202020204" pitchFamily="34" charset="0"/>
              </a:rPr>
              <a:t>30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827616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</a:pPr>
            <a:fld id="{B138D2BE-DEF9-42D9-9AE2-2AD90744E473}" type="slidenum">
              <a:rPr lang="en-US" altLang="en-US" smtClean="0">
                <a:latin typeface="Arial" panose="020B0604020202020204" pitchFamily="34" charset="0"/>
              </a:rPr>
              <a:t>31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66472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</a:pPr>
            <a:fld id="{B138D2BE-DEF9-42D9-9AE2-2AD90744E473}" type="slidenum">
              <a:rPr lang="en-US" altLang="en-US" smtClean="0">
                <a:latin typeface="Arial" panose="020B0604020202020204" pitchFamily="34" charset="0"/>
              </a:rPr>
              <a:t>32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399591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</a:pPr>
            <a:fld id="{B138D2BE-DEF9-42D9-9AE2-2AD90744E473}" type="slidenum">
              <a:rPr lang="en-US" altLang="en-US" smtClean="0">
                <a:latin typeface="Arial" panose="020B0604020202020204" pitchFamily="34" charset="0"/>
              </a:rPr>
              <a:t>33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834558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</a:pPr>
            <a:fld id="{B138D2BE-DEF9-42D9-9AE2-2AD90744E473}" type="slidenum">
              <a:rPr lang="en-US" altLang="en-US" smtClean="0">
                <a:latin typeface="Arial" panose="020B0604020202020204" pitchFamily="34" charset="0"/>
              </a:rPr>
              <a:t>34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00012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</a:pPr>
            <a:fld id="{C5AA3CB4-9F2A-4828-8D5E-5737028E612B}" type="slidenum">
              <a:rPr lang="en-US" altLang="en-US" smtClean="0">
                <a:latin typeface="Arial" panose="020B0604020202020204" pitchFamily="34" charset="0"/>
              </a:rPr>
              <a:t>3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053220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</a:pPr>
            <a:fld id="{B138D2BE-DEF9-42D9-9AE2-2AD90744E473}" type="slidenum">
              <a:rPr lang="en-US" altLang="en-US" smtClean="0">
                <a:latin typeface="Arial" panose="020B0604020202020204" pitchFamily="34" charset="0"/>
              </a:rPr>
              <a:t>35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24214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</a:pPr>
            <a:fld id="{B138D2BE-DEF9-42D9-9AE2-2AD90744E473}" type="slidenum">
              <a:rPr lang="en-US" altLang="en-US" smtClean="0">
                <a:latin typeface="Arial" panose="020B0604020202020204" pitchFamily="34" charset="0"/>
              </a:rPr>
              <a:t>36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460583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</a:pPr>
            <a:fld id="{B138D2BE-DEF9-42D9-9AE2-2AD90744E473}" type="slidenum">
              <a:rPr lang="en-US" altLang="en-US" smtClean="0">
                <a:latin typeface="Arial" panose="020B0604020202020204" pitchFamily="34" charset="0"/>
              </a:rPr>
              <a:t>37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747059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</a:pPr>
            <a:fld id="{B138D2BE-DEF9-42D9-9AE2-2AD90744E473}" type="slidenum">
              <a:rPr lang="en-US" altLang="en-US" smtClean="0">
                <a:latin typeface="Arial" panose="020B0604020202020204" pitchFamily="34" charset="0"/>
              </a:rPr>
              <a:t>38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029500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>
            <a:extLst>
              <a:ext uri="{FF2B5EF4-FFF2-40B4-BE49-F238E27FC236}">
                <a16:creationId xmlns:a16="http://schemas.microsoft.com/office/drawing/2014/main" id="{56236ED8-7783-4729-8FDE-D27AE5D1EBE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Notes Placeholder 2">
            <a:extLst>
              <a:ext uri="{FF2B5EF4-FFF2-40B4-BE49-F238E27FC236}">
                <a16:creationId xmlns:a16="http://schemas.microsoft.com/office/drawing/2014/main" id="{EDEF3895-C140-4EA7-8775-BBED430CF68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  <p:sp>
        <p:nvSpPr>
          <p:cNvPr id="53252" name="Slide Number Placeholder 3">
            <a:extLst>
              <a:ext uri="{FF2B5EF4-FFF2-40B4-BE49-F238E27FC236}">
                <a16:creationId xmlns:a16="http://schemas.microsoft.com/office/drawing/2014/main" id="{472FFB7A-53DD-48C3-BA64-5D05D434EB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</a:pPr>
            <a:fld id="{63E799BA-CD2D-4621-B1E8-C8E13F2EC3C9}" type="slidenum">
              <a:rPr lang="en-US" altLang="en-US">
                <a:latin typeface="Arial" panose="020B0604020202020204" pitchFamily="34" charset="0"/>
              </a:rPr>
              <a:t>39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>
            <a:extLst>
              <a:ext uri="{FF2B5EF4-FFF2-40B4-BE49-F238E27FC236}">
                <a16:creationId xmlns:a16="http://schemas.microsoft.com/office/drawing/2014/main" id="{56236ED8-7783-4729-8FDE-D27AE5D1EBE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Notes Placeholder 2">
            <a:extLst>
              <a:ext uri="{FF2B5EF4-FFF2-40B4-BE49-F238E27FC236}">
                <a16:creationId xmlns:a16="http://schemas.microsoft.com/office/drawing/2014/main" id="{EDEF3895-C140-4EA7-8775-BBED430CF68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  <p:sp>
        <p:nvSpPr>
          <p:cNvPr id="53252" name="Slide Number Placeholder 3">
            <a:extLst>
              <a:ext uri="{FF2B5EF4-FFF2-40B4-BE49-F238E27FC236}">
                <a16:creationId xmlns:a16="http://schemas.microsoft.com/office/drawing/2014/main" id="{472FFB7A-53DD-48C3-BA64-5D05D434EB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</a:pPr>
            <a:fld id="{63E799BA-CD2D-4621-B1E8-C8E13F2EC3C9}" type="slidenum">
              <a:rPr lang="en-US" altLang="en-US">
                <a:latin typeface="Arial" panose="020B0604020202020204" pitchFamily="34" charset="0"/>
              </a:rPr>
              <a:t>40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957405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>
            <a:extLst>
              <a:ext uri="{FF2B5EF4-FFF2-40B4-BE49-F238E27FC236}">
                <a16:creationId xmlns:a16="http://schemas.microsoft.com/office/drawing/2014/main" id="{56236ED8-7783-4729-8FDE-D27AE5D1EBE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Notes Placeholder 2">
            <a:extLst>
              <a:ext uri="{FF2B5EF4-FFF2-40B4-BE49-F238E27FC236}">
                <a16:creationId xmlns:a16="http://schemas.microsoft.com/office/drawing/2014/main" id="{EDEF3895-C140-4EA7-8775-BBED430CF68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  <p:sp>
        <p:nvSpPr>
          <p:cNvPr id="53252" name="Slide Number Placeholder 3">
            <a:extLst>
              <a:ext uri="{FF2B5EF4-FFF2-40B4-BE49-F238E27FC236}">
                <a16:creationId xmlns:a16="http://schemas.microsoft.com/office/drawing/2014/main" id="{472FFB7A-53DD-48C3-BA64-5D05D434EB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</a:pPr>
            <a:fld id="{63E799BA-CD2D-4621-B1E8-C8E13F2EC3C9}" type="slidenum">
              <a:rPr lang="en-US" altLang="en-US">
                <a:latin typeface="Arial" panose="020B0604020202020204" pitchFamily="34" charset="0"/>
              </a:rPr>
              <a:t>41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241884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>
            <a:extLst>
              <a:ext uri="{FF2B5EF4-FFF2-40B4-BE49-F238E27FC236}">
                <a16:creationId xmlns:a16="http://schemas.microsoft.com/office/drawing/2014/main" id="{56236ED8-7783-4729-8FDE-D27AE5D1EBE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Notes Placeholder 2">
            <a:extLst>
              <a:ext uri="{FF2B5EF4-FFF2-40B4-BE49-F238E27FC236}">
                <a16:creationId xmlns:a16="http://schemas.microsoft.com/office/drawing/2014/main" id="{EDEF3895-C140-4EA7-8775-BBED430CF68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  <p:sp>
        <p:nvSpPr>
          <p:cNvPr id="53252" name="Slide Number Placeholder 3">
            <a:extLst>
              <a:ext uri="{FF2B5EF4-FFF2-40B4-BE49-F238E27FC236}">
                <a16:creationId xmlns:a16="http://schemas.microsoft.com/office/drawing/2014/main" id="{472FFB7A-53DD-48C3-BA64-5D05D434EB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</a:pPr>
            <a:fld id="{63E799BA-CD2D-4621-B1E8-C8E13F2EC3C9}" type="slidenum">
              <a:rPr lang="en-US" altLang="en-US">
                <a:latin typeface="Arial" panose="020B0604020202020204" pitchFamily="34" charset="0"/>
              </a:rPr>
              <a:t>42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590253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>
            <a:extLst>
              <a:ext uri="{FF2B5EF4-FFF2-40B4-BE49-F238E27FC236}">
                <a16:creationId xmlns:a16="http://schemas.microsoft.com/office/drawing/2014/main" id="{56236ED8-7783-4729-8FDE-D27AE5D1EBE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Notes Placeholder 2">
            <a:extLst>
              <a:ext uri="{FF2B5EF4-FFF2-40B4-BE49-F238E27FC236}">
                <a16:creationId xmlns:a16="http://schemas.microsoft.com/office/drawing/2014/main" id="{EDEF3895-C140-4EA7-8775-BBED430CF68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  <p:sp>
        <p:nvSpPr>
          <p:cNvPr id="53252" name="Slide Number Placeholder 3">
            <a:extLst>
              <a:ext uri="{FF2B5EF4-FFF2-40B4-BE49-F238E27FC236}">
                <a16:creationId xmlns:a16="http://schemas.microsoft.com/office/drawing/2014/main" id="{472FFB7A-53DD-48C3-BA64-5D05D434EB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</a:pPr>
            <a:fld id="{63E799BA-CD2D-4621-B1E8-C8E13F2EC3C9}" type="slidenum">
              <a:rPr lang="en-US" altLang="en-US">
                <a:latin typeface="Arial" panose="020B0604020202020204" pitchFamily="34" charset="0"/>
              </a:rPr>
              <a:t>43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672657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>
            <a:extLst>
              <a:ext uri="{FF2B5EF4-FFF2-40B4-BE49-F238E27FC236}">
                <a16:creationId xmlns:a16="http://schemas.microsoft.com/office/drawing/2014/main" id="{56236ED8-7783-4729-8FDE-D27AE5D1EBE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Notes Placeholder 2">
            <a:extLst>
              <a:ext uri="{FF2B5EF4-FFF2-40B4-BE49-F238E27FC236}">
                <a16:creationId xmlns:a16="http://schemas.microsoft.com/office/drawing/2014/main" id="{EDEF3895-C140-4EA7-8775-BBED430CF68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  <p:sp>
        <p:nvSpPr>
          <p:cNvPr id="53252" name="Slide Number Placeholder 3">
            <a:extLst>
              <a:ext uri="{FF2B5EF4-FFF2-40B4-BE49-F238E27FC236}">
                <a16:creationId xmlns:a16="http://schemas.microsoft.com/office/drawing/2014/main" id="{472FFB7A-53DD-48C3-BA64-5D05D434EB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</a:pPr>
            <a:fld id="{63E799BA-CD2D-4621-B1E8-C8E13F2EC3C9}" type="slidenum">
              <a:rPr lang="en-US" altLang="en-US">
                <a:latin typeface="Arial" panose="020B0604020202020204" pitchFamily="34" charset="0"/>
              </a:rPr>
              <a:t>44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53755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</a:pPr>
            <a:fld id="{C5AA3CB4-9F2A-4828-8D5E-5737028E612B}" type="slidenum">
              <a:rPr lang="en-US" altLang="en-US" smtClean="0">
                <a:latin typeface="Arial" panose="020B0604020202020204" pitchFamily="34" charset="0"/>
              </a:rPr>
              <a:t>4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43671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</a:pPr>
            <a:fld id="{C5AA3CB4-9F2A-4828-8D5E-5737028E612B}" type="slidenum">
              <a:rPr lang="en-US" altLang="en-US" smtClean="0">
                <a:latin typeface="Arial" panose="020B0604020202020204" pitchFamily="34" charset="0"/>
              </a:rPr>
              <a:t>5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90707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</a:pPr>
            <a:fld id="{C5AA3CB4-9F2A-4828-8D5E-5737028E612B}" type="slidenum">
              <a:rPr lang="en-US" altLang="en-US" smtClean="0">
                <a:latin typeface="Arial" panose="020B0604020202020204" pitchFamily="34" charset="0"/>
              </a:rPr>
              <a:t>6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0860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</a:pPr>
            <a:fld id="{C5AA3CB4-9F2A-4828-8D5E-5737028E612B}" type="slidenum">
              <a:rPr lang="en-US" altLang="en-US" smtClean="0">
                <a:latin typeface="Arial" panose="020B0604020202020204" pitchFamily="34" charset="0"/>
              </a:rPr>
              <a:t>7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28080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</a:pPr>
            <a:fld id="{C5AA3CB4-9F2A-4828-8D5E-5737028E612B}" type="slidenum">
              <a:rPr lang="en-US" altLang="en-US" smtClean="0">
                <a:latin typeface="Arial" panose="020B0604020202020204" pitchFamily="34" charset="0"/>
              </a:rPr>
              <a:t>8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4578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</a:pPr>
            <a:fld id="{C5AA3CB4-9F2A-4828-8D5E-5737028E612B}" type="slidenum">
              <a:rPr lang="en-US" altLang="en-US" smtClean="0">
                <a:latin typeface="Arial" panose="020B0604020202020204" pitchFamily="34" charset="0"/>
              </a:rPr>
              <a:t>10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2015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>
            <a:extLst>
              <a:ext uri="{FF2B5EF4-FFF2-40B4-BE49-F238E27FC236}">
                <a16:creationId xmlns:a16="http://schemas.microsoft.com/office/drawing/2014/main" id="{D0CC40C5-8437-4334-88FD-EC44DAAD8CC7}"/>
              </a:ext>
            </a:extLst>
          </p:cNvPr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5" name="Group 8">
            <a:extLst>
              <a:ext uri="{FF2B5EF4-FFF2-40B4-BE49-F238E27FC236}">
                <a16:creationId xmlns:a16="http://schemas.microsoft.com/office/drawing/2014/main" id="{6C1A1632-26F7-4E86-B69B-D53F7531D991}"/>
              </a:ext>
            </a:extLst>
          </p:cNvPr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>
              <a:extLst>
                <a:ext uri="{FF2B5EF4-FFF2-40B4-BE49-F238E27FC236}">
                  <a16:creationId xmlns:a16="http://schemas.microsoft.com/office/drawing/2014/main" id="{6B9CA237-36AE-4E23-8196-F6F534890E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SzPct val="70000"/>
                <a:buFont typeface="Wingdings" panose="05000000000000000000" pitchFamily="2" charset="2"/>
                <a:buNone/>
                <a:defRPr/>
              </a:pPr>
              <a:endParaRPr lang="en-US" altLang="en-US"/>
            </a:p>
          </p:txBody>
        </p:sp>
        <p:sp>
          <p:nvSpPr>
            <p:cNvPr id="7" name="Oval 10">
              <a:extLst>
                <a:ext uri="{FF2B5EF4-FFF2-40B4-BE49-F238E27FC236}">
                  <a16:creationId xmlns:a16="http://schemas.microsoft.com/office/drawing/2014/main" id="{B3D3E91B-D000-4CB9-916A-F851DEAFFE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SzPct val="70000"/>
                <a:buFont typeface="Wingdings" panose="05000000000000000000" pitchFamily="2" charset="2"/>
                <a:buNone/>
                <a:defRPr/>
              </a:pPr>
              <a:endParaRPr lang="en-US" altLang="en-US"/>
            </a:p>
          </p:txBody>
        </p:sp>
        <p:sp>
          <p:nvSpPr>
            <p:cNvPr id="8" name="Oval 11">
              <a:extLst>
                <a:ext uri="{FF2B5EF4-FFF2-40B4-BE49-F238E27FC236}">
                  <a16:creationId xmlns:a16="http://schemas.microsoft.com/office/drawing/2014/main" id="{96DDB408-B06A-4437-8290-D1589B973B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SzPct val="70000"/>
                <a:buFont typeface="Wingdings" panose="05000000000000000000" pitchFamily="2" charset="2"/>
                <a:buNone/>
                <a:defRPr/>
              </a:pPr>
              <a:endParaRPr lang="en-US" altLang="en-US"/>
            </a:p>
          </p:txBody>
        </p:sp>
        <p:sp>
          <p:nvSpPr>
            <p:cNvPr id="9" name="Oval 12">
              <a:extLst>
                <a:ext uri="{FF2B5EF4-FFF2-40B4-BE49-F238E27FC236}">
                  <a16:creationId xmlns:a16="http://schemas.microsoft.com/office/drawing/2014/main" id="{011F33CE-4990-4004-8E64-1EDE1BF2D8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SzPct val="70000"/>
                <a:buFont typeface="Wingdings" panose="05000000000000000000" pitchFamily="2" charset="2"/>
                <a:buNone/>
                <a:defRPr/>
              </a:pPr>
              <a:endParaRPr lang="en-US" altLang="en-US"/>
            </a:p>
          </p:txBody>
        </p:sp>
        <p:sp>
          <p:nvSpPr>
            <p:cNvPr id="10" name="Oval 13">
              <a:extLst>
                <a:ext uri="{FF2B5EF4-FFF2-40B4-BE49-F238E27FC236}">
                  <a16:creationId xmlns:a16="http://schemas.microsoft.com/office/drawing/2014/main" id="{AE017E83-4DF0-4770-AB09-4AD727B2B2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SzPct val="70000"/>
                <a:buFont typeface="Wingdings" panose="05000000000000000000" pitchFamily="2" charset="2"/>
                <a:buNone/>
                <a:defRPr/>
              </a:pPr>
              <a:endParaRPr lang="en-US" altLang="en-US"/>
            </a:p>
          </p:txBody>
        </p:sp>
        <p:sp>
          <p:nvSpPr>
            <p:cNvPr id="11" name="Oval 14">
              <a:extLst>
                <a:ext uri="{FF2B5EF4-FFF2-40B4-BE49-F238E27FC236}">
                  <a16:creationId xmlns:a16="http://schemas.microsoft.com/office/drawing/2014/main" id="{9882DDEB-F90F-426C-A5BB-429A6C4FD6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SzPct val="70000"/>
                <a:buFont typeface="Wingdings" panose="05000000000000000000" pitchFamily="2" charset="2"/>
                <a:buNone/>
                <a:defRPr/>
              </a:pPr>
              <a:endParaRPr lang="en-US" altLang="en-US"/>
            </a:p>
          </p:txBody>
        </p:sp>
        <p:sp>
          <p:nvSpPr>
            <p:cNvPr id="12" name="Oval 15">
              <a:extLst>
                <a:ext uri="{FF2B5EF4-FFF2-40B4-BE49-F238E27FC236}">
                  <a16:creationId xmlns:a16="http://schemas.microsoft.com/office/drawing/2014/main" id="{C37CE449-8C0A-4071-A97D-770D3F76CB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SzPct val="70000"/>
                <a:buFont typeface="Wingdings" panose="05000000000000000000" pitchFamily="2" charset="2"/>
                <a:buNone/>
                <a:defRPr/>
              </a:pPr>
              <a:endParaRPr lang="en-US" altLang="en-US"/>
            </a:p>
          </p:txBody>
        </p:sp>
        <p:sp>
          <p:nvSpPr>
            <p:cNvPr id="13" name="Oval 16">
              <a:extLst>
                <a:ext uri="{FF2B5EF4-FFF2-40B4-BE49-F238E27FC236}">
                  <a16:creationId xmlns:a16="http://schemas.microsoft.com/office/drawing/2014/main" id="{23B294E9-8119-464D-989D-140EE518D4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SzPct val="70000"/>
                <a:buFont typeface="Wingdings" panose="05000000000000000000" pitchFamily="2" charset="2"/>
                <a:buNone/>
                <a:defRPr/>
              </a:pPr>
              <a:endParaRPr lang="en-US" altLang="en-US"/>
            </a:p>
          </p:txBody>
        </p:sp>
        <p:sp>
          <p:nvSpPr>
            <p:cNvPr id="14" name="Oval 17">
              <a:extLst>
                <a:ext uri="{FF2B5EF4-FFF2-40B4-BE49-F238E27FC236}">
                  <a16:creationId xmlns:a16="http://schemas.microsoft.com/office/drawing/2014/main" id="{44ED8DED-4743-45E2-B8C2-A34178F6A6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SzPct val="70000"/>
                <a:buFont typeface="Wingdings" panose="05000000000000000000" pitchFamily="2" charset="2"/>
                <a:buNone/>
                <a:defRPr/>
              </a:pPr>
              <a:endParaRPr lang="en-US" altLang="en-US"/>
            </a:p>
          </p:txBody>
        </p:sp>
        <p:sp>
          <p:nvSpPr>
            <p:cNvPr id="15" name="Oval 18">
              <a:extLst>
                <a:ext uri="{FF2B5EF4-FFF2-40B4-BE49-F238E27FC236}">
                  <a16:creationId xmlns:a16="http://schemas.microsoft.com/office/drawing/2014/main" id="{979DEBC3-A300-4CC6-870E-257A97B2BF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SzPct val="70000"/>
                <a:buFont typeface="Wingdings" panose="05000000000000000000" pitchFamily="2" charset="2"/>
                <a:buNone/>
                <a:defRPr/>
              </a:pPr>
              <a:endParaRPr lang="en-US" altLang="en-US"/>
            </a:p>
          </p:txBody>
        </p:sp>
        <p:sp>
          <p:nvSpPr>
            <p:cNvPr id="16" name="Oval 19">
              <a:extLst>
                <a:ext uri="{FF2B5EF4-FFF2-40B4-BE49-F238E27FC236}">
                  <a16:creationId xmlns:a16="http://schemas.microsoft.com/office/drawing/2014/main" id="{D8544F76-9529-45B4-9A2B-8BF6666324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SzPct val="70000"/>
                <a:buFont typeface="Wingdings" panose="05000000000000000000" pitchFamily="2" charset="2"/>
                <a:buNone/>
                <a:defRPr/>
              </a:pPr>
              <a:endParaRPr lang="en-US" altLang="en-US"/>
            </a:p>
          </p:txBody>
        </p:sp>
        <p:sp>
          <p:nvSpPr>
            <p:cNvPr id="17" name="Oval 20">
              <a:extLst>
                <a:ext uri="{FF2B5EF4-FFF2-40B4-BE49-F238E27FC236}">
                  <a16:creationId xmlns:a16="http://schemas.microsoft.com/office/drawing/2014/main" id="{58CF4EF1-2FE1-445F-B9D5-4165B1398E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SzPct val="70000"/>
                <a:buFont typeface="Wingdings" panose="05000000000000000000" pitchFamily="2" charset="2"/>
                <a:buNone/>
                <a:defRPr/>
              </a:pPr>
              <a:endParaRPr lang="en-US" altLang="en-US"/>
            </a:p>
          </p:txBody>
        </p:sp>
        <p:sp>
          <p:nvSpPr>
            <p:cNvPr id="18" name="Oval 21">
              <a:extLst>
                <a:ext uri="{FF2B5EF4-FFF2-40B4-BE49-F238E27FC236}">
                  <a16:creationId xmlns:a16="http://schemas.microsoft.com/office/drawing/2014/main" id="{741B3F8D-9AA9-4586-90CA-DD92C5C17B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SzPct val="70000"/>
                <a:buFont typeface="Wingdings" panose="05000000000000000000" pitchFamily="2" charset="2"/>
                <a:buNone/>
                <a:defRPr/>
              </a:pPr>
              <a:endParaRPr lang="en-US" altLang="en-US"/>
            </a:p>
          </p:txBody>
        </p:sp>
        <p:sp>
          <p:nvSpPr>
            <p:cNvPr id="19" name="Oval 22">
              <a:extLst>
                <a:ext uri="{FF2B5EF4-FFF2-40B4-BE49-F238E27FC236}">
                  <a16:creationId xmlns:a16="http://schemas.microsoft.com/office/drawing/2014/main" id="{9A19DFE7-1259-4386-8417-22D7429F92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SzPct val="70000"/>
                <a:buFont typeface="Wingdings" panose="05000000000000000000" pitchFamily="2" charset="2"/>
                <a:buNone/>
                <a:defRPr/>
              </a:pPr>
              <a:endParaRPr lang="en-US" altLang="en-US"/>
            </a:p>
          </p:txBody>
        </p:sp>
        <p:sp>
          <p:nvSpPr>
            <p:cNvPr id="20" name="Oval 23">
              <a:extLst>
                <a:ext uri="{FF2B5EF4-FFF2-40B4-BE49-F238E27FC236}">
                  <a16:creationId xmlns:a16="http://schemas.microsoft.com/office/drawing/2014/main" id="{B7F46950-A20A-4E2D-916E-C345201DD7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SzPct val="70000"/>
                <a:buFont typeface="Wingdings" panose="05000000000000000000" pitchFamily="2" charset="2"/>
                <a:buNone/>
                <a:defRPr/>
              </a:pPr>
              <a:endParaRPr lang="en-US" altLang="en-US"/>
            </a:p>
          </p:txBody>
        </p:sp>
        <p:sp>
          <p:nvSpPr>
            <p:cNvPr id="21" name="Oval 24">
              <a:extLst>
                <a:ext uri="{FF2B5EF4-FFF2-40B4-BE49-F238E27FC236}">
                  <a16:creationId xmlns:a16="http://schemas.microsoft.com/office/drawing/2014/main" id="{296CA248-C602-40D1-8993-26EABD2F6C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SzPct val="70000"/>
                <a:buFont typeface="Wingdings" panose="05000000000000000000" pitchFamily="2" charset="2"/>
                <a:buNone/>
                <a:defRPr/>
              </a:pPr>
              <a:endParaRPr lang="en-US" altLang="en-US"/>
            </a:p>
          </p:txBody>
        </p:sp>
        <p:sp>
          <p:nvSpPr>
            <p:cNvPr id="22" name="Oval 25">
              <a:extLst>
                <a:ext uri="{FF2B5EF4-FFF2-40B4-BE49-F238E27FC236}">
                  <a16:creationId xmlns:a16="http://schemas.microsoft.com/office/drawing/2014/main" id="{1974FC92-AD58-4D20-AF55-613684A41B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SzPct val="70000"/>
                <a:buFont typeface="Wingdings" panose="05000000000000000000" pitchFamily="2" charset="2"/>
                <a:buNone/>
                <a:defRPr/>
              </a:pPr>
              <a:endParaRPr lang="en-US" altLang="en-US"/>
            </a:p>
          </p:txBody>
        </p:sp>
        <p:sp>
          <p:nvSpPr>
            <p:cNvPr id="23" name="Oval 26">
              <a:extLst>
                <a:ext uri="{FF2B5EF4-FFF2-40B4-BE49-F238E27FC236}">
                  <a16:creationId xmlns:a16="http://schemas.microsoft.com/office/drawing/2014/main" id="{E9DAD242-9E9D-444A-AC6C-67D1B80C73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SzPct val="70000"/>
                <a:buFont typeface="Wingdings" panose="05000000000000000000" pitchFamily="2" charset="2"/>
                <a:buNone/>
                <a:defRPr/>
              </a:pPr>
              <a:endParaRPr lang="en-US" altLang="en-US"/>
            </a:p>
          </p:txBody>
        </p:sp>
        <p:sp>
          <p:nvSpPr>
            <p:cNvPr id="24" name="Oval 27">
              <a:extLst>
                <a:ext uri="{FF2B5EF4-FFF2-40B4-BE49-F238E27FC236}">
                  <a16:creationId xmlns:a16="http://schemas.microsoft.com/office/drawing/2014/main" id="{AE4A8423-0CDD-471E-8A8C-B0B201B5BA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SzPct val="70000"/>
                <a:buFont typeface="Wingdings" panose="05000000000000000000" pitchFamily="2" charset="2"/>
                <a:buNone/>
                <a:defRPr/>
              </a:pPr>
              <a:endParaRPr lang="en-US" altLang="en-US"/>
            </a:p>
          </p:txBody>
        </p:sp>
        <p:sp>
          <p:nvSpPr>
            <p:cNvPr id="25" name="Oval 28">
              <a:extLst>
                <a:ext uri="{FF2B5EF4-FFF2-40B4-BE49-F238E27FC236}">
                  <a16:creationId xmlns:a16="http://schemas.microsoft.com/office/drawing/2014/main" id="{ABEA67E6-5E76-478F-85DE-562680B7BD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SzPct val="70000"/>
                <a:buFont typeface="Wingdings" panose="05000000000000000000" pitchFamily="2" charset="2"/>
                <a:buNone/>
                <a:defRPr/>
              </a:pPr>
              <a:endParaRPr lang="en-US" altLang="en-US"/>
            </a:p>
          </p:txBody>
        </p:sp>
        <p:sp>
          <p:nvSpPr>
            <p:cNvPr id="26" name="Oval 29">
              <a:extLst>
                <a:ext uri="{FF2B5EF4-FFF2-40B4-BE49-F238E27FC236}">
                  <a16:creationId xmlns:a16="http://schemas.microsoft.com/office/drawing/2014/main" id="{328B9A12-605A-4382-B635-133BF59B06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SzPct val="70000"/>
                <a:buFont typeface="Wingdings" panose="05000000000000000000" pitchFamily="2" charset="2"/>
                <a:buNone/>
                <a:defRPr/>
              </a:pPr>
              <a:endParaRPr lang="en-US" altLang="en-US"/>
            </a:p>
          </p:txBody>
        </p:sp>
        <p:sp>
          <p:nvSpPr>
            <p:cNvPr id="27" name="Oval 30">
              <a:extLst>
                <a:ext uri="{FF2B5EF4-FFF2-40B4-BE49-F238E27FC236}">
                  <a16:creationId xmlns:a16="http://schemas.microsoft.com/office/drawing/2014/main" id="{DF0B1AFF-A571-4F5C-BE4F-E89798F758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SzPct val="70000"/>
                <a:buFont typeface="Wingdings" panose="05000000000000000000" pitchFamily="2" charset="2"/>
                <a:buNone/>
                <a:defRPr/>
              </a:pPr>
              <a:endParaRPr lang="en-US" altLang="en-US"/>
            </a:p>
          </p:txBody>
        </p:sp>
        <p:sp>
          <p:nvSpPr>
            <p:cNvPr id="28" name="Oval 31">
              <a:extLst>
                <a:ext uri="{FF2B5EF4-FFF2-40B4-BE49-F238E27FC236}">
                  <a16:creationId xmlns:a16="http://schemas.microsoft.com/office/drawing/2014/main" id="{2E35DD5B-1FD5-438E-BE97-47CBB8A08A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SzPct val="70000"/>
                <a:buFont typeface="Wingdings" panose="05000000000000000000" pitchFamily="2" charset="2"/>
                <a:buNone/>
                <a:defRPr/>
              </a:pPr>
              <a:endParaRPr lang="en-US" altLang="en-US"/>
            </a:p>
          </p:txBody>
        </p:sp>
        <p:sp>
          <p:nvSpPr>
            <p:cNvPr id="29" name="Oval 32">
              <a:extLst>
                <a:ext uri="{FF2B5EF4-FFF2-40B4-BE49-F238E27FC236}">
                  <a16:creationId xmlns:a16="http://schemas.microsoft.com/office/drawing/2014/main" id="{4168F06C-C3AF-4E57-9958-3CCDB308E6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SzPct val="70000"/>
                <a:buFont typeface="Wingdings" panose="05000000000000000000" pitchFamily="2" charset="2"/>
                <a:buNone/>
                <a:defRPr/>
              </a:pPr>
              <a:endParaRPr lang="en-US" altLang="en-US"/>
            </a:p>
          </p:txBody>
        </p:sp>
        <p:sp>
          <p:nvSpPr>
            <p:cNvPr id="30" name="Oval 33">
              <a:extLst>
                <a:ext uri="{FF2B5EF4-FFF2-40B4-BE49-F238E27FC236}">
                  <a16:creationId xmlns:a16="http://schemas.microsoft.com/office/drawing/2014/main" id="{A6C50279-FE0E-43C4-AE62-71BFC1410A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SzPct val="70000"/>
                <a:buFont typeface="Wingdings" panose="05000000000000000000" pitchFamily="2" charset="2"/>
                <a:buNone/>
                <a:defRPr/>
              </a:pPr>
              <a:endParaRPr lang="en-US" altLang="en-US"/>
            </a:p>
          </p:txBody>
        </p:sp>
        <p:sp>
          <p:nvSpPr>
            <p:cNvPr id="31" name="Oval 34">
              <a:extLst>
                <a:ext uri="{FF2B5EF4-FFF2-40B4-BE49-F238E27FC236}">
                  <a16:creationId xmlns:a16="http://schemas.microsoft.com/office/drawing/2014/main" id="{A7EC0D2F-AA39-4F6B-88FF-C7E5086164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SzPct val="70000"/>
                <a:buFont typeface="Wingdings" panose="05000000000000000000" pitchFamily="2" charset="2"/>
                <a:buNone/>
                <a:defRPr/>
              </a:pPr>
              <a:endParaRPr lang="en-US" altLang="en-US"/>
            </a:p>
          </p:txBody>
        </p:sp>
        <p:sp>
          <p:nvSpPr>
            <p:cNvPr id="32" name="Oval 35">
              <a:extLst>
                <a:ext uri="{FF2B5EF4-FFF2-40B4-BE49-F238E27FC236}">
                  <a16:creationId xmlns:a16="http://schemas.microsoft.com/office/drawing/2014/main" id="{CCADE311-D28D-4296-BF5C-B1F2BADBED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SzPct val="70000"/>
                <a:buFont typeface="Wingdings" panose="05000000000000000000" pitchFamily="2" charset="2"/>
                <a:buNone/>
                <a:defRPr/>
              </a:pPr>
              <a:endParaRPr lang="en-US" altLang="en-US"/>
            </a:p>
          </p:txBody>
        </p:sp>
        <p:sp>
          <p:nvSpPr>
            <p:cNvPr id="33" name="Oval 36">
              <a:extLst>
                <a:ext uri="{FF2B5EF4-FFF2-40B4-BE49-F238E27FC236}">
                  <a16:creationId xmlns:a16="http://schemas.microsoft.com/office/drawing/2014/main" id="{DF2BF191-3CE7-4F6E-9A2A-25D4C6D4B8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SzPct val="70000"/>
                <a:buFont typeface="Wingdings" panose="05000000000000000000" pitchFamily="2" charset="2"/>
                <a:buNone/>
                <a:defRPr/>
              </a:pPr>
              <a:endParaRPr lang="en-US" altLang="en-US"/>
            </a:p>
          </p:txBody>
        </p:sp>
        <p:sp>
          <p:nvSpPr>
            <p:cNvPr id="34" name="Oval 37">
              <a:extLst>
                <a:ext uri="{FF2B5EF4-FFF2-40B4-BE49-F238E27FC236}">
                  <a16:creationId xmlns:a16="http://schemas.microsoft.com/office/drawing/2014/main" id="{E0F6C7D4-A201-4D34-B31A-7D23BCCDFF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SzPct val="70000"/>
                <a:buFont typeface="Wingdings" panose="05000000000000000000" pitchFamily="2" charset="2"/>
                <a:buNone/>
                <a:defRPr/>
              </a:pPr>
              <a:endParaRPr lang="en-US" altLang="en-US"/>
            </a:p>
          </p:txBody>
        </p:sp>
        <p:sp>
          <p:nvSpPr>
            <p:cNvPr id="35" name="Oval 38">
              <a:extLst>
                <a:ext uri="{FF2B5EF4-FFF2-40B4-BE49-F238E27FC236}">
                  <a16:creationId xmlns:a16="http://schemas.microsoft.com/office/drawing/2014/main" id="{C6B09287-D5A4-4C54-B92C-61DEEA9143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SzPct val="70000"/>
                <a:buFont typeface="Wingdings" panose="05000000000000000000" pitchFamily="2" charset="2"/>
                <a:buNone/>
                <a:defRPr/>
              </a:pPr>
              <a:endParaRPr lang="en-US" altLang="en-US"/>
            </a:p>
          </p:txBody>
        </p:sp>
        <p:sp>
          <p:nvSpPr>
            <p:cNvPr id="36" name="Oval 39">
              <a:extLst>
                <a:ext uri="{FF2B5EF4-FFF2-40B4-BE49-F238E27FC236}">
                  <a16:creationId xmlns:a16="http://schemas.microsoft.com/office/drawing/2014/main" id="{50496A8E-A2F8-4C81-85FD-171D7C0824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SzPct val="70000"/>
                <a:buFont typeface="Wingdings" panose="05000000000000000000" pitchFamily="2" charset="2"/>
                <a:buNone/>
                <a:defRPr/>
              </a:pPr>
              <a:endParaRPr lang="en-US" altLang="en-US"/>
            </a:p>
          </p:txBody>
        </p:sp>
      </p:grpSp>
      <p:sp>
        <p:nvSpPr>
          <p:cNvPr id="37" name="Line 40">
            <a:extLst>
              <a:ext uri="{FF2B5EF4-FFF2-40B4-BE49-F238E27FC236}">
                <a16:creationId xmlns:a16="http://schemas.microsoft.com/office/drawing/2014/main" id="{4500B5CD-F2C9-494D-A9FD-0A4F8EB80B5C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38" name="Rectangle 5">
            <a:extLst>
              <a:ext uri="{FF2B5EF4-FFF2-40B4-BE49-F238E27FC236}">
                <a16:creationId xmlns:a16="http://schemas.microsoft.com/office/drawing/2014/main" id="{2A8B19D2-B163-489A-AB8F-79A3BBD0242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9" name="Rectangle 6">
            <a:extLst>
              <a:ext uri="{FF2B5EF4-FFF2-40B4-BE49-F238E27FC236}">
                <a16:creationId xmlns:a16="http://schemas.microsoft.com/office/drawing/2014/main" id="{DD9EE4C8-5236-46F0-986A-7EDC48E53B4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0" name="Rectangle 7">
            <a:extLst>
              <a:ext uri="{FF2B5EF4-FFF2-40B4-BE49-F238E27FC236}">
                <a16:creationId xmlns:a16="http://schemas.microsoft.com/office/drawing/2014/main" id="{8C330892-C348-48B4-B465-14DEFC6C2F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9E00BB-C70C-4359-93FA-B266C97EA86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6166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56206EB-35A7-4066-AB30-851D631ED12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5CD7248-4048-466E-A82C-2412A26060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F57E5415-7FE9-4628-B1FD-2039923AAE7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54CCE8-D9E2-4BDF-A387-8B9955E6B9A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09919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056689F-504D-4156-B68B-04610A78D96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F6783AA-0604-4AE6-8F4F-74D5B356A85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53CC8D3E-8320-458B-B6DE-08627C9BC97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5098D8-FF15-43BE-9C93-A61B9CEF7F9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10757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4BB3194-8374-48DF-BCDA-43A957D0C0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DEBF169-82D5-4634-A71E-3A8D375F475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4858F58F-3D89-47DF-80E3-EFA2D1F15F0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8CCBA5-6089-475B-9080-76A9F34682A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3969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5CA1AE3-A60F-4795-B25F-0D4DBD197DD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48D83BD-8232-4E06-BE6A-7C6568D3AE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CDD19147-4A41-471A-896D-61CA0B46657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2E90BD-E4A6-4BC6-899E-0E986766D29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1000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6844B9D-8311-4242-B113-ADA40586DE1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0974514-6009-4DAB-825B-00232D0FB91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05D3402F-8211-4F94-ADDC-7D5EBA5C19C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78F2F9-4759-4F8C-8DDA-BF24A96BDE9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55490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45DEE2C2-4067-4B57-AF8F-24F94BEA3C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AD28E13-46A8-4BEE-BB9F-C45DD4FAF55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FBD26E0C-C8BB-4F3C-8BF4-6731312395B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04D2AB-AB79-4307-82BD-141DFD71A2E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56906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512E63DF-5E77-4BC3-9BFB-EDA6DFAD37F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7CE85EB9-03FF-48F8-BE9B-7019765C8B1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DBF26BE6-138D-48B7-98BE-CFE6883123D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A54D62-DD28-41A2-843C-610DDCE3CD5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5818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55E12538-8125-4305-B864-F4A734DC4ED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1E78C51F-B4D0-4835-ABCF-990D9147B08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9C668E8D-C66B-4E9D-B443-968F469F3E6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DDB1DA-2795-4210-B20C-F22E317C468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4947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5648EC5-178A-47DB-B6C5-2FA081BDB2F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D74839D-F968-4D2E-9857-FF704021FCC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33F91F6B-B063-4F79-8B36-F899E902054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25FE7B-BA82-4E7C-AEC6-FEAE73A0EC8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7123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B2E2413-5EA8-4B4D-A10C-6C063FF7528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3720F4B-A29F-4DA1-A8A6-3C345869CE7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ACFF2DB0-66C2-4560-9AE1-368F0529B59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8285CD-2CA5-4A70-B69B-1DE09F0858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12576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>
            <a:extLst>
              <a:ext uri="{FF2B5EF4-FFF2-40B4-BE49-F238E27FC236}">
                <a16:creationId xmlns:a16="http://schemas.microsoft.com/office/drawing/2014/main" id="{4468D82A-7E12-40D3-A3F8-A57541CDB251}"/>
              </a:ext>
            </a:extLst>
          </p:cNvPr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0F5A0E3A-353F-4F9A-A258-2A09FF14A6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Klicken Sie hier, um die Master-Titelformatvorlage zu bearbeiten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B1A9CDF-E5E8-4A1A-9543-859B3137BE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Klicken Sie hier, um die Master-Textformate zu bearbeiten</a:t>
            </a:r>
          </a:p>
          <a:p>
            <a:pPr lvl="1"/>
            <a:r>
              <a:rPr lang="en-US" altLang="en-US"/>
              <a:t>Zweite Ebene</a:t>
            </a:r>
          </a:p>
          <a:p>
            <a:pPr lvl="2"/>
            <a:r>
              <a:rPr lang="en-US" altLang="en-US"/>
              <a:t>Dritte Ebene</a:t>
            </a:r>
          </a:p>
          <a:p>
            <a:pPr lvl="3"/>
            <a:r>
              <a:rPr lang="en-US" altLang="en-US"/>
              <a:t>Vierte Ebene</a:t>
            </a:r>
          </a:p>
          <a:p>
            <a:pPr lvl="4"/>
            <a:r>
              <a:rPr lang="en-US" altLang="en-US"/>
              <a:t>Fünfte Ebene</a:t>
            </a:r>
          </a:p>
        </p:txBody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69726FD0-5118-43F4-9791-2E720499BAE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SzTx/>
              <a:buFontTx/>
              <a:buNone/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3F7CF49F-9BD4-4346-86BA-477DB2DACD2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SzTx/>
              <a:buFontTx/>
              <a:buNone/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151" name="Rectangle 7">
            <a:extLst>
              <a:ext uri="{FF2B5EF4-FFF2-40B4-BE49-F238E27FC236}">
                <a16:creationId xmlns:a16="http://schemas.microsoft.com/office/drawing/2014/main" id="{FBA7CAEA-5FF7-4362-9087-B4F28B3AC88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fld id="{8EB6AC07-4C34-44FE-84DC-08017333B39A}" type="slidenum">
              <a:rPr lang="en-US" altLang="en-US"/>
              <a:t>‹#›</a:t>
            </a:fld>
            <a:endParaRPr lang="en-US" altLang="en-US"/>
          </a:p>
        </p:txBody>
      </p:sp>
      <p:grpSp>
        <p:nvGrpSpPr>
          <p:cNvPr id="1032" name="Group 8">
            <a:extLst>
              <a:ext uri="{FF2B5EF4-FFF2-40B4-BE49-F238E27FC236}">
                <a16:creationId xmlns:a16="http://schemas.microsoft.com/office/drawing/2014/main" id="{DE964FC0-266A-4A31-8F87-4432D11A1AA6}"/>
              </a:ext>
            </a:extLst>
          </p:cNvPr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>
              <a:extLst>
                <a:ext uri="{FF2B5EF4-FFF2-40B4-BE49-F238E27FC236}">
                  <a16:creationId xmlns:a16="http://schemas.microsoft.com/office/drawing/2014/main" id="{40C77D82-BFE7-45E0-AE16-650A226BC6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SzPct val="70000"/>
                <a:buFont typeface="Wingdings" panose="05000000000000000000" pitchFamily="2" charset="2"/>
                <a:buNone/>
                <a:defRPr/>
              </a:pPr>
              <a:endParaRPr lang="en-US" altLang="en-US"/>
            </a:p>
          </p:txBody>
        </p:sp>
        <p:sp>
          <p:nvSpPr>
            <p:cNvPr id="1034" name="Oval 10">
              <a:extLst>
                <a:ext uri="{FF2B5EF4-FFF2-40B4-BE49-F238E27FC236}">
                  <a16:creationId xmlns:a16="http://schemas.microsoft.com/office/drawing/2014/main" id="{EECFE5C0-F000-40AF-B8A7-D2104E7B78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SzPct val="70000"/>
                <a:buFont typeface="Wingdings" panose="05000000000000000000" pitchFamily="2" charset="2"/>
                <a:buNone/>
                <a:defRPr/>
              </a:pPr>
              <a:endParaRPr lang="en-US" altLang="en-US"/>
            </a:p>
          </p:txBody>
        </p:sp>
        <p:sp>
          <p:nvSpPr>
            <p:cNvPr id="1035" name="Oval 11">
              <a:extLst>
                <a:ext uri="{FF2B5EF4-FFF2-40B4-BE49-F238E27FC236}">
                  <a16:creationId xmlns:a16="http://schemas.microsoft.com/office/drawing/2014/main" id="{C1AC6D0F-03E8-4C4E-B91B-9DED44E02E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960"/>
              <a:ext cx="77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SzPct val="70000"/>
                <a:buFont typeface="Wingdings" panose="05000000000000000000" pitchFamily="2" charset="2"/>
                <a:buNone/>
                <a:defRPr/>
              </a:pPr>
              <a:endParaRPr lang="en-US" altLang="en-US"/>
            </a:p>
          </p:txBody>
        </p:sp>
        <p:sp>
          <p:nvSpPr>
            <p:cNvPr id="1036" name="Oval 12">
              <a:extLst>
                <a:ext uri="{FF2B5EF4-FFF2-40B4-BE49-F238E27FC236}">
                  <a16:creationId xmlns:a16="http://schemas.microsoft.com/office/drawing/2014/main" id="{8023DF00-BBD7-4259-8AB1-4CAE70E449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SzPct val="70000"/>
                <a:buFont typeface="Wingdings" panose="05000000000000000000" pitchFamily="2" charset="2"/>
                <a:buNone/>
                <a:defRPr/>
              </a:pPr>
              <a:endParaRPr lang="en-US" altLang="en-US"/>
            </a:p>
          </p:txBody>
        </p:sp>
        <p:sp>
          <p:nvSpPr>
            <p:cNvPr id="1037" name="Oval 13">
              <a:extLst>
                <a:ext uri="{FF2B5EF4-FFF2-40B4-BE49-F238E27FC236}">
                  <a16:creationId xmlns:a16="http://schemas.microsoft.com/office/drawing/2014/main" id="{42BE7CB8-8A69-4008-9C20-6F320BAA05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SzPct val="70000"/>
                <a:buFont typeface="Wingdings" panose="05000000000000000000" pitchFamily="2" charset="2"/>
                <a:buNone/>
                <a:defRPr/>
              </a:pPr>
              <a:endParaRPr lang="en-US" altLang="en-US"/>
            </a:p>
          </p:txBody>
        </p:sp>
        <p:sp>
          <p:nvSpPr>
            <p:cNvPr id="1038" name="Oval 14">
              <a:extLst>
                <a:ext uri="{FF2B5EF4-FFF2-40B4-BE49-F238E27FC236}">
                  <a16:creationId xmlns:a16="http://schemas.microsoft.com/office/drawing/2014/main" id="{42B61C61-C710-429F-9AEB-2D5EBA92A8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072"/>
              <a:ext cx="77" cy="7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SzPct val="70000"/>
                <a:buFont typeface="Wingdings" panose="05000000000000000000" pitchFamily="2" charset="2"/>
                <a:buNone/>
                <a:defRPr/>
              </a:pPr>
              <a:endParaRPr lang="en-US" altLang="en-US"/>
            </a:p>
          </p:txBody>
        </p:sp>
        <p:sp>
          <p:nvSpPr>
            <p:cNvPr id="1039" name="Oval 15">
              <a:extLst>
                <a:ext uri="{FF2B5EF4-FFF2-40B4-BE49-F238E27FC236}">
                  <a16:creationId xmlns:a16="http://schemas.microsoft.com/office/drawing/2014/main" id="{DEAFC0C4-C899-4683-94E7-09B9872A09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072"/>
              <a:ext cx="77" cy="7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SzPct val="70000"/>
                <a:buFont typeface="Wingdings" panose="05000000000000000000" pitchFamily="2" charset="2"/>
                <a:buNone/>
                <a:defRPr/>
              </a:pPr>
              <a:endParaRPr lang="en-US" altLang="en-US"/>
            </a:p>
          </p:txBody>
        </p:sp>
        <p:sp>
          <p:nvSpPr>
            <p:cNvPr id="1040" name="Oval 16">
              <a:extLst>
                <a:ext uri="{FF2B5EF4-FFF2-40B4-BE49-F238E27FC236}">
                  <a16:creationId xmlns:a16="http://schemas.microsoft.com/office/drawing/2014/main" id="{CF51916D-EAF2-46EB-9573-8C16F1D2F5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184"/>
              <a:ext cx="80" cy="7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SzPct val="70000"/>
                <a:buFont typeface="Wingdings" panose="05000000000000000000" pitchFamily="2" charset="2"/>
                <a:buNone/>
                <a:defRPr/>
              </a:pPr>
              <a:endParaRPr lang="en-US" altLang="en-US"/>
            </a:p>
          </p:txBody>
        </p:sp>
        <p:sp>
          <p:nvSpPr>
            <p:cNvPr id="1041" name="Oval 17">
              <a:extLst>
                <a:ext uri="{FF2B5EF4-FFF2-40B4-BE49-F238E27FC236}">
                  <a16:creationId xmlns:a16="http://schemas.microsoft.com/office/drawing/2014/main" id="{2BD2436A-9AEF-4EC2-B141-B3546A57FB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184"/>
              <a:ext cx="79" cy="7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SzPct val="70000"/>
                <a:buFont typeface="Wingdings" panose="05000000000000000000" pitchFamily="2" charset="2"/>
                <a:buNone/>
                <a:defRPr/>
              </a:pPr>
              <a:endParaRPr lang="en-US" altLang="en-US"/>
            </a:p>
          </p:txBody>
        </p:sp>
        <p:sp>
          <p:nvSpPr>
            <p:cNvPr id="1042" name="Oval 18">
              <a:extLst>
                <a:ext uri="{FF2B5EF4-FFF2-40B4-BE49-F238E27FC236}">
                  <a16:creationId xmlns:a16="http://schemas.microsoft.com/office/drawing/2014/main" id="{9FF1E676-8A0E-4F86-804A-F1CD289899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184"/>
              <a:ext cx="77" cy="7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SzPct val="70000"/>
                <a:buFont typeface="Wingdings" panose="05000000000000000000" pitchFamily="2" charset="2"/>
                <a:buNone/>
                <a:defRPr/>
              </a:pPr>
              <a:endParaRPr lang="en-US" altLang="en-US"/>
            </a:p>
          </p:txBody>
        </p:sp>
        <p:sp>
          <p:nvSpPr>
            <p:cNvPr id="1043" name="Oval 19">
              <a:extLst>
                <a:ext uri="{FF2B5EF4-FFF2-40B4-BE49-F238E27FC236}">
                  <a16:creationId xmlns:a16="http://schemas.microsoft.com/office/drawing/2014/main" id="{B1946A63-8AC0-48BE-B7E7-EF412F6595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184"/>
              <a:ext cx="77" cy="7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SzPct val="70000"/>
                <a:buFont typeface="Wingdings" panose="05000000000000000000" pitchFamily="2" charset="2"/>
                <a:buNone/>
                <a:defRPr/>
              </a:pPr>
              <a:endParaRPr lang="en-US" altLang="en-US"/>
            </a:p>
          </p:txBody>
        </p:sp>
        <p:sp>
          <p:nvSpPr>
            <p:cNvPr id="1044" name="Oval 20">
              <a:extLst>
                <a:ext uri="{FF2B5EF4-FFF2-40B4-BE49-F238E27FC236}">
                  <a16:creationId xmlns:a16="http://schemas.microsoft.com/office/drawing/2014/main" id="{F56F54C3-399A-48E0-858E-10436406ED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84" y="1184"/>
              <a:ext cx="80" cy="7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SzPct val="70000"/>
                <a:buFont typeface="Wingdings" panose="05000000000000000000" pitchFamily="2" charset="2"/>
                <a:buNone/>
                <a:defRPr/>
              </a:pPr>
              <a:endParaRPr lang="en-US" altLang="en-US"/>
            </a:p>
          </p:txBody>
        </p:sp>
        <p:sp>
          <p:nvSpPr>
            <p:cNvPr id="1045" name="Oval 21">
              <a:extLst>
                <a:ext uri="{FF2B5EF4-FFF2-40B4-BE49-F238E27FC236}">
                  <a16:creationId xmlns:a16="http://schemas.microsoft.com/office/drawing/2014/main" id="{92B700CE-BA44-4FD9-B474-F7FF4A3194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SzPct val="70000"/>
                <a:buFont typeface="Wingdings" panose="05000000000000000000" pitchFamily="2" charset="2"/>
                <a:buNone/>
                <a:defRPr/>
              </a:pPr>
              <a:endParaRPr lang="en-US" altLang="en-US"/>
            </a:p>
          </p:txBody>
        </p:sp>
        <p:sp>
          <p:nvSpPr>
            <p:cNvPr id="1046" name="Oval 22">
              <a:extLst>
                <a:ext uri="{FF2B5EF4-FFF2-40B4-BE49-F238E27FC236}">
                  <a16:creationId xmlns:a16="http://schemas.microsoft.com/office/drawing/2014/main" id="{E3DDC578-BC8D-40AF-A231-2A89ED9DCB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SzPct val="70000"/>
                <a:buFont typeface="Wingdings" panose="05000000000000000000" pitchFamily="2" charset="2"/>
                <a:buNone/>
                <a:defRPr/>
              </a:pPr>
              <a:endParaRPr lang="en-US" altLang="en-US"/>
            </a:p>
          </p:txBody>
        </p:sp>
        <p:sp>
          <p:nvSpPr>
            <p:cNvPr id="1047" name="Oval 23">
              <a:extLst>
                <a:ext uri="{FF2B5EF4-FFF2-40B4-BE49-F238E27FC236}">
                  <a16:creationId xmlns:a16="http://schemas.microsoft.com/office/drawing/2014/main" id="{06634A1D-064D-41FE-813C-429DAE118C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296"/>
              <a:ext cx="77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SzPct val="70000"/>
                <a:buFont typeface="Wingdings" panose="05000000000000000000" pitchFamily="2" charset="2"/>
                <a:buNone/>
                <a:defRPr/>
              </a:pPr>
              <a:endParaRPr lang="en-US" altLang="en-US"/>
            </a:p>
          </p:txBody>
        </p:sp>
        <p:sp>
          <p:nvSpPr>
            <p:cNvPr id="1048" name="Oval 24">
              <a:extLst>
                <a:ext uri="{FF2B5EF4-FFF2-40B4-BE49-F238E27FC236}">
                  <a16:creationId xmlns:a16="http://schemas.microsoft.com/office/drawing/2014/main" id="{C548F821-4477-4ED4-953C-D461C4D6F7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296"/>
              <a:ext cx="77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SzPct val="70000"/>
                <a:buFont typeface="Wingdings" panose="05000000000000000000" pitchFamily="2" charset="2"/>
                <a:buNone/>
                <a:defRPr/>
              </a:pPr>
              <a:endParaRPr lang="en-US" altLang="en-US"/>
            </a:p>
          </p:txBody>
        </p:sp>
        <p:sp>
          <p:nvSpPr>
            <p:cNvPr id="1049" name="Oval 25">
              <a:extLst>
                <a:ext uri="{FF2B5EF4-FFF2-40B4-BE49-F238E27FC236}">
                  <a16:creationId xmlns:a16="http://schemas.microsoft.com/office/drawing/2014/main" id="{B6076423-51B8-4FF7-997D-FC15C654D3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SzPct val="70000"/>
                <a:buFont typeface="Wingdings" panose="05000000000000000000" pitchFamily="2" charset="2"/>
                <a:buNone/>
                <a:defRPr/>
              </a:pPr>
              <a:endParaRPr lang="en-US" altLang="en-US"/>
            </a:p>
          </p:txBody>
        </p:sp>
        <p:sp>
          <p:nvSpPr>
            <p:cNvPr id="1050" name="Oval 26">
              <a:extLst>
                <a:ext uri="{FF2B5EF4-FFF2-40B4-BE49-F238E27FC236}">
                  <a16:creationId xmlns:a16="http://schemas.microsoft.com/office/drawing/2014/main" id="{E16BCF5C-178B-493B-8E37-FA9EACFF0F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SzPct val="70000"/>
                <a:buFont typeface="Wingdings" panose="05000000000000000000" pitchFamily="2" charset="2"/>
                <a:buNone/>
                <a:defRPr/>
              </a:pPr>
              <a:endParaRPr lang="en-US" altLang="en-US"/>
            </a:p>
          </p:txBody>
        </p:sp>
        <p:sp>
          <p:nvSpPr>
            <p:cNvPr id="1051" name="Oval 27">
              <a:extLst>
                <a:ext uri="{FF2B5EF4-FFF2-40B4-BE49-F238E27FC236}">
                  <a16:creationId xmlns:a16="http://schemas.microsoft.com/office/drawing/2014/main" id="{15F5245F-5439-41A1-AB61-656A4653E5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408"/>
              <a:ext cx="77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SzPct val="70000"/>
                <a:buFont typeface="Wingdings" panose="05000000000000000000" pitchFamily="2" charset="2"/>
                <a:buNone/>
                <a:defRPr/>
              </a:pPr>
              <a:endParaRPr lang="en-US" altLang="en-US"/>
            </a:p>
          </p:txBody>
        </p:sp>
        <p:sp>
          <p:nvSpPr>
            <p:cNvPr id="1052" name="Oval 28">
              <a:extLst>
                <a:ext uri="{FF2B5EF4-FFF2-40B4-BE49-F238E27FC236}">
                  <a16:creationId xmlns:a16="http://schemas.microsoft.com/office/drawing/2014/main" id="{28E882C0-7D33-49D5-9708-74E182FCA7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408"/>
              <a:ext cx="77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SzPct val="70000"/>
                <a:buFont typeface="Wingdings" panose="05000000000000000000" pitchFamily="2" charset="2"/>
                <a:buNone/>
                <a:defRPr/>
              </a:pPr>
              <a:endParaRPr lang="en-US" altLang="en-US"/>
            </a:p>
          </p:txBody>
        </p:sp>
        <p:sp>
          <p:nvSpPr>
            <p:cNvPr id="1053" name="Oval 29">
              <a:extLst>
                <a:ext uri="{FF2B5EF4-FFF2-40B4-BE49-F238E27FC236}">
                  <a16:creationId xmlns:a16="http://schemas.microsoft.com/office/drawing/2014/main" id="{B0C4B955-2F00-4066-8DB2-A992F8FC5E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SzPct val="70000"/>
                <a:buFont typeface="Wingdings" panose="05000000000000000000" pitchFamily="2" charset="2"/>
                <a:buNone/>
                <a:defRPr/>
              </a:pPr>
              <a:endParaRPr lang="en-US" altLang="en-US"/>
            </a:p>
          </p:txBody>
        </p:sp>
        <p:sp>
          <p:nvSpPr>
            <p:cNvPr id="1054" name="Oval 30">
              <a:extLst>
                <a:ext uri="{FF2B5EF4-FFF2-40B4-BE49-F238E27FC236}">
                  <a16:creationId xmlns:a16="http://schemas.microsoft.com/office/drawing/2014/main" id="{7EA85A61-DD8B-498A-9BE8-9B14E74C0D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SzPct val="70000"/>
                <a:buFont typeface="Wingdings" panose="05000000000000000000" pitchFamily="2" charset="2"/>
                <a:buNone/>
                <a:defRPr/>
              </a:pPr>
              <a:endParaRPr lang="en-US" altLang="en-US"/>
            </a:p>
          </p:txBody>
        </p:sp>
        <p:sp>
          <p:nvSpPr>
            <p:cNvPr id="1055" name="Oval 31">
              <a:extLst>
                <a:ext uri="{FF2B5EF4-FFF2-40B4-BE49-F238E27FC236}">
                  <a16:creationId xmlns:a16="http://schemas.microsoft.com/office/drawing/2014/main" id="{CCDA7DD2-B1CB-4994-9B08-30A2C3E626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SzPct val="70000"/>
                <a:buFont typeface="Wingdings" panose="05000000000000000000" pitchFamily="2" charset="2"/>
                <a:buNone/>
                <a:defRPr/>
              </a:pPr>
              <a:endParaRPr lang="en-US" altLang="en-US"/>
            </a:p>
          </p:txBody>
        </p:sp>
        <p:sp>
          <p:nvSpPr>
            <p:cNvPr id="1056" name="Oval 32">
              <a:extLst>
                <a:ext uri="{FF2B5EF4-FFF2-40B4-BE49-F238E27FC236}">
                  <a16:creationId xmlns:a16="http://schemas.microsoft.com/office/drawing/2014/main" id="{93AD6FDD-7E5E-4BEB-AB29-D2E357A77D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520"/>
              <a:ext cx="77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SzPct val="70000"/>
                <a:buFont typeface="Wingdings" panose="05000000000000000000" pitchFamily="2" charset="2"/>
                <a:buNone/>
                <a:defRPr/>
              </a:pPr>
              <a:endParaRPr lang="en-US" altLang="en-US"/>
            </a:p>
          </p:txBody>
        </p:sp>
        <p:sp>
          <p:nvSpPr>
            <p:cNvPr id="1057" name="Oval 33">
              <a:extLst>
                <a:ext uri="{FF2B5EF4-FFF2-40B4-BE49-F238E27FC236}">
                  <a16:creationId xmlns:a16="http://schemas.microsoft.com/office/drawing/2014/main" id="{FB6ABFC1-6B25-4FFC-8B0D-511CE6FBCD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520"/>
              <a:ext cx="77" cy="79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SzPct val="70000"/>
                <a:buFont typeface="Wingdings" panose="05000000000000000000" pitchFamily="2" charset="2"/>
                <a:buNone/>
                <a:defRPr/>
              </a:pPr>
              <a:endParaRPr lang="en-US" altLang="en-US"/>
            </a:p>
          </p:txBody>
        </p:sp>
        <p:sp>
          <p:nvSpPr>
            <p:cNvPr id="1058" name="Oval 34">
              <a:extLst>
                <a:ext uri="{FF2B5EF4-FFF2-40B4-BE49-F238E27FC236}">
                  <a16:creationId xmlns:a16="http://schemas.microsoft.com/office/drawing/2014/main" id="{BAC9EC42-5061-446E-9EEB-3099BB012B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632"/>
              <a:ext cx="80" cy="7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SzPct val="70000"/>
                <a:buFont typeface="Wingdings" panose="05000000000000000000" pitchFamily="2" charset="2"/>
                <a:buNone/>
                <a:defRPr/>
              </a:pPr>
              <a:endParaRPr lang="en-US" altLang="en-US"/>
            </a:p>
          </p:txBody>
        </p:sp>
        <p:sp>
          <p:nvSpPr>
            <p:cNvPr id="1059" name="Oval 35">
              <a:extLst>
                <a:ext uri="{FF2B5EF4-FFF2-40B4-BE49-F238E27FC236}">
                  <a16:creationId xmlns:a16="http://schemas.microsoft.com/office/drawing/2014/main" id="{87160829-5767-4A90-B82D-4C6B4AC5DE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632"/>
              <a:ext cx="79" cy="7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SzPct val="70000"/>
                <a:buFont typeface="Wingdings" panose="05000000000000000000" pitchFamily="2" charset="2"/>
                <a:buNone/>
                <a:defRPr/>
              </a:pPr>
              <a:endParaRPr lang="en-US" altLang="en-US"/>
            </a:p>
          </p:txBody>
        </p:sp>
        <p:sp>
          <p:nvSpPr>
            <p:cNvPr id="1060" name="Oval 36">
              <a:extLst>
                <a:ext uri="{FF2B5EF4-FFF2-40B4-BE49-F238E27FC236}">
                  <a16:creationId xmlns:a16="http://schemas.microsoft.com/office/drawing/2014/main" id="{818FE57F-C45E-4823-BDF3-2D100C7D13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632"/>
              <a:ext cx="77" cy="7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SzPct val="70000"/>
                <a:buFont typeface="Wingdings" panose="05000000000000000000" pitchFamily="2" charset="2"/>
                <a:buNone/>
                <a:defRPr/>
              </a:pPr>
              <a:endParaRPr lang="en-US" altLang="en-US"/>
            </a:p>
          </p:txBody>
        </p:sp>
        <p:sp>
          <p:nvSpPr>
            <p:cNvPr id="1061" name="Oval 37">
              <a:extLst>
                <a:ext uri="{FF2B5EF4-FFF2-40B4-BE49-F238E27FC236}">
                  <a16:creationId xmlns:a16="http://schemas.microsoft.com/office/drawing/2014/main" id="{304AD9AB-E430-4FA3-AEDA-2221AA9AE2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632"/>
              <a:ext cx="77" cy="7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SzPct val="70000"/>
                <a:buFont typeface="Wingdings" panose="05000000000000000000" pitchFamily="2" charset="2"/>
                <a:buNone/>
                <a:defRPr/>
              </a:pPr>
              <a:endParaRPr lang="en-US" altLang="en-US"/>
            </a:p>
          </p:txBody>
        </p:sp>
        <p:sp>
          <p:nvSpPr>
            <p:cNvPr id="1062" name="Oval 38">
              <a:extLst>
                <a:ext uri="{FF2B5EF4-FFF2-40B4-BE49-F238E27FC236}">
                  <a16:creationId xmlns:a16="http://schemas.microsoft.com/office/drawing/2014/main" id="{59924921-3F65-48DD-A80A-8696D1DDCB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SzPct val="70000"/>
                <a:buFont typeface="Wingdings" panose="05000000000000000000" pitchFamily="2" charset="2"/>
                <a:buNone/>
                <a:defRPr/>
              </a:pPr>
              <a:endParaRPr lang="en-US" altLang="en-US"/>
            </a:p>
          </p:txBody>
        </p:sp>
        <p:sp>
          <p:nvSpPr>
            <p:cNvPr id="1063" name="Oval 39">
              <a:extLst>
                <a:ext uri="{FF2B5EF4-FFF2-40B4-BE49-F238E27FC236}">
                  <a16:creationId xmlns:a16="http://schemas.microsoft.com/office/drawing/2014/main" id="{9032BD73-E9A7-490B-BCF1-A092232F87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744"/>
              <a:ext cx="77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SzPct val="70000"/>
                <a:buFont typeface="Wingdings" panose="05000000000000000000" pitchFamily="2" charset="2"/>
                <a:buNone/>
                <a:defRPr/>
              </a:pPr>
              <a:endParaRPr lang="en-US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1414463"/>
            <a:ext cx="8534400" cy="5138737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1800" i="1" dirty="0"/>
              <a:t>Welche Erregerklasse ist an der DUSN beteiligt?</a:t>
            </a:r>
            <a:endParaRPr lang="en-US" sz="4000" i="1" noProof="1">
              <a:solidFill>
                <a:srgbClr val="0000FF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5154020-E1A9-4F9B-8FB9-3C50E5E31D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18872"/>
            <a:ext cx="7543800" cy="86868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 wrap="square" lIns="25400" tIns="12700" rIns="25400" bIns="12700"/>
          <a:lstStyle/>
          <a:p>
            <a:pPr eaLnBrk="1" hangingPunct="1"/>
            <a:r>
              <a:rPr lang="en-US" sz="3600" noProof="1">
                <a:solidFill>
                  <a:srgbClr val="330066"/>
                </a:solidFill>
                <a:latin typeface="Arial" panose="020B0604020202020204" pitchFamily="34" charset="0"/>
              </a:rPr>
              <a:t>F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E9D352E-B33C-4530-BC15-229D7098035B}"/>
              </a:ext>
            </a:extLst>
          </p:cNvPr>
          <p:cNvSpPr txBox="1"/>
          <p:nvPr/>
        </p:nvSpPr>
        <p:spPr>
          <a:xfrm>
            <a:off x="2196991" y="304800"/>
            <a:ext cx="4750018" cy="3026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Diffuse unilaterale subakute Neuroretinitis</a:t>
            </a:r>
          </a:p>
        </p:txBody>
      </p:sp>
    </p:spTree>
    <p:extLst>
      <p:ext uri="{BB962C8B-B14F-4D97-AF65-F5344CB8AC3E}">
        <p14:creationId xmlns:p14="http://schemas.microsoft.com/office/powerpoint/2010/main" val="263417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1414463"/>
            <a:ext cx="8534400" cy="5138737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1800" i="1" dirty="0"/>
              <a:t>Welche Erregerklasse ist an der DUSN beteiligt?       </a:t>
            </a:r>
            <a:r>
              <a:rPr lang="en-US" sz="1800" i="1" noProof="1">
                <a:solidFill>
                  <a:srgbClr val="0000FF"/>
                </a:solidFill>
              </a:rPr>
              <a:t>Nematoden</a:t>
            </a:r>
          </a:p>
          <a:p>
            <a:pPr eaLnBrk="1" hangingPunct="1"/>
            <a:r>
              <a:rPr lang="en-US" sz="1800" i="1" noProof="1">
                <a:latin typeface="Arial" panose="020B0604020202020204" pitchFamily="34" charset="0"/>
              </a:rPr>
              <a:t>Welche drei Nematoden sind am häufigsten an DUSN beteiligt? </a:t>
            </a:r>
            <a:r>
              <a:rPr lang="en-US" sz="1800" i="1" noProof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Welcher ist die häufigste Ursache?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sz="1800" noProof="1">
                <a:latin typeface="Arial" panose="020B0604020202020204" pitchFamily="34" charset="0"/>
              </a:rPr>
              <a:t>1) </a:t>
            </a:r>
            <a:r>
              <a:rPr lang="en-US" sz="1800" i="1" noProof="1">
                <a:solidFill>
                  <a:srgbClr val="0000FF"/>
                </a:solidFill>
                <a:latin typeface="Arial" panose="020B0604020202020204" pitchFamily="34" charset="0"/>
              </a:rPr>
              <a:t>Baylisascaris – </a:t>
            </a:r>
            <a:r>
              <a:rPr lang="en-US" sz="1800" i="1" noProof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am häufigsten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sz="1800" i="1" noProof="1">
                <a:latin typeface="Arial" panose="020B0604020202020204" pitchFamily="34" charset="0"/>
              </a:rPr>
              <a:t>2) </a:t>
            </a:r>
            <a:r>
              <a:rPr lang="en-US" sz="1800" i="1" noProof="1">
                <a:solidFill>
                  <a:srgbClr val="0000FF"/>
                </a:solidFill>
                <a:latin typeface="Arial" panose="020B0604020202020204" pitchFamily="34" charset="0"/>
              </a:rPr>
              <a:t>Ancylostoma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sz="1800" noProof="1">
                <a:latin typeface="Arial" panose="020B0604020202020204" pitchFamily="34" charset="0"/>
              </a:rPr>
              <a:t>3) </a:t>
            </a:r>
            <a:r>
              <a:rPr lang="en-US" sz="1800" i="1" noProof="1">
                <a:solidFill>
                  <a:srgbClr val="0000FF"/>
                </a:solidFill>
                <a:latin typeface="Arial" panose="020B0604020202020204" pitchFamily="34" charset="0"/>
              </a:rPr>
              <a:t>Toxocara</a:t>
            </a:r>
          </a:p>
          <a:p>
            <a:pPr eaLnBrk="1" hangingPunct="1"/>
            <a:r>
              <a:rPr lang="en-US" sz="1800" i="1" noProof="1">
                <a:latin typeface="Arial" panose="020B0604020202020204" pitchFamily="34" charset="0"/>
              </a:rPr>
              <a:t>Wie hoch ist die Infektionslast bei DUSN, d. h., wie viele Würmer sind typischerweise beteiligt? </a:t>
            </a:r>
            <a:endParaRPr lang="en-US" sz="1800" noProof="1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E10A5D5-AD8D-43C6-8473-C6635E2724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18872"/>
            <a:ext cx="7543800" cy="86868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 wrap="square" lIns="25400" tIns="12700" rIns="25400" bIns="12700"/>
          <a:lstStyle/>
          <a:p>
            <a:pPr eaLnBrk="1" hangingPunct="1"/>
            <a:r>
              <a:rPr lang="en-US" sz="3600" noProof="1">
                <a:solidFill>
                  <a:srgbClr val="330066"/>
                </a:solidFill>
                <a:latin typeface="Arial" panose="020B0604020202020204" pitchFamily="34" charset="0"/>
              </a:rPr>
              <a:t>F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BDDDEC9-3F62-46FA-852D-31A9835A453C}"/>
              </a:ext>
            </a:extLst>
          </p:cNvPr>
          <p:cNvSpPr txBox="1"/>
          <p:nvPr/>
        </p:nvSpPr>
        <p:spPr>
          <a:xfrm>
            <a:off x="2196991" y="304800"/>
            <a:ext cx="4750018" cy="3026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Diffuse unilaterale subakute Neuroretinitis</a:t>
            </a:r>
          </a:p>
        </p:txBody>
      </p:sp>
    </p:spTree>
    <p:extLst>
      <p:ext uri="{BB962C8B-B14F-4D97-AF65-F5344CB8AC3E}">
        <p14:creationId xmlns:p14="http://schemas.microsoft.com/office/powerpoint/2010/main" val="9659119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1414463"/>
            <a:ext cx="8534400" cy="5138737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1800" i="1" dirty="0"/>
              <a:t>Welche Erregerklasse ist an der DUSN beteiligt?       </a:t>
            </a:r>
            <a:r>
              <a:rPr lang="en-US" sz="1800" i="1" noProof="1">
                <a:solidFill>
                  <a:srgbClr val="0000FF"/>
                </a:solidFill>
              </a:rPr>
              <a:t>Nematoden</a:t>
            </a:r>
          </a:p>
          <a:p>
            <a:pPr eaLnBrk="1" hangingPunct="1"/>
            <a:r>
              <a:rPr lang="en-US" sz="1800" i="1" noProof="1">
                <a:latin typeface="Arial" panose="020B0604020202020204" pitchFamily="34" charset="0"/>
              </a:rPr>
              <a:t>Welche drei Nematoden sind am häufigsten an DUSN beteiligt? </a:t>
            </a:r>
            <a:r>
              <a:rPr lang="en-US" sz="1800" i="1" noProof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Welcher ist die häufigste Ursache?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sz="1800" noProof="1">
                <a:latin typeface="Arial" panose="020B0604020202020204" pitchFamily="34" charset="0"/>
              </a:rPr>
              <a:t>1) </a:t>
            </a:r>
            <a:r>
              <a:rPr lang="en-US" sz="1800" i="1" noProof="1">
                <a:solidFill>
                  <a:srgbClr val="0000FF"/>
                </a:solidFill>
                <a:latin typeface="Arial" panose="020B0604020202020204" pitchFamily="34" charset="0"/>
              </a:rPr>
              <a:t>Baylisascaris – </a:t>
            </a:r>
            <a:r>
              <a:rPr lang="en-US" sz="1800" i="1" noProof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am häufigsten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sz="1800" i="1" noProof="1">
                <a:latin typeface="Arial" panose="020B0604020202020204" pitchFamily="34" charset="0"/>
              </a:rPr>
              <a:t>2) </a:t>
            </a:r>
            <a:r>
              <a:rPr lang="en-US" sz="1800" i="1" noProof="1">
                <a:solidFill>
                  <a:srgbClr val="0000FF"/>
                </a:solidFill>
                <a:latin typeface="Arial" panose="020B0604020202020204" pitchFamily="34" charset="0"/>
              </a:rPr>
              <a:t>Ancylostoma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sz="1800" noProof="1">
                <a:latin typeface="Arial" panose="020B0604020202020204" pitchFamily="34" charset="0"/>
              </a:rPr>
              <a:t>3) </a:t>
            </a:r>
            <a:r>
              <a:rPr lang="en-US" sz="1800" i="1" noProof="1">
                <a:solidFill>
                  <a:srgbClr val="0000FF"/>
                </a:solidFill>
                <a:latin typeface="Arial" panose="020B0604020202020204" pitchFamily="34" charset="0"/>
              </a:rPr>
              <a:t>Toxocara</a:t>
            </a:r>
          </a:p>
          <a:p>
            <a:pPr eaLnBrk="1" hangingPunct="1"/>
            <a:r>
              <a:rPr lang="en-US" sz="1800" i="1" noProof="1">
                <a:latin typeface="Arial" panose="020B0604020202020204" pitchFamily="34" charset="0"/>
              </a:rPr>
              <a:t>Wie hoch ist die Infektionslast bei DUSN, d. h., wie viele Würmer sind typischerweise beteiligt? </a:t>
            </a:r>
            <a:r>
              <a:rPr lang="en-US" sz="1800" noProof="1">
                <a:solidFill>
                  <a:srgbClr val="0000FF"/>
                </a:solidFill>
                <a:latin typeface="Arial" panose="020B0604020202020204" pitchFamily="34" charset="0"/>
              </a:rPr>
              <a:t>Einer – es befindet sich ein einzelner Wurm im Körper</a:t>
            </a:r>
            <a:endParaRPr lang="en-US" sz="1800" b="1" noProof="1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82DCB63-E328-44D5-A4C2-630F2AD2A3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18872"/>
            <a:ext cx="7543800" cy="86868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 wrap="square" lIns="25400" tIns="12700" rIns="25400" bIns="12700"/>
          <a:lstStyle/>
          <a:p>
            <a:pPr eaLnBrk="1" hangingPunct="1"/>
            <a:r>
              <a:rPr lang="en-US" sz="3600" noProof="1">
                <a:solidFill>
                  <a:srgbClr val="330066"/>
                </a:solidFill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BC1BDAA-DA15-492D-AF70-57AEFA79B4D9}"/>
              </a:ext>
            </a:extLst>
          </p:cNvPr>
          <p:cNvSpPr txBox="1"/>
          <p:nvPr/>
        </p:nvSpPr>
        <p:spPr>
          <a:xfrm>
            <a:off x="2196991" y="304800"/>
            <a:ext cx="4750018" cy="3026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Diffuse unilaterale subakute Neuroretinitis</a:t>
            </a:r>
          </a:p>
        </p:txBody>
      </p:sp>
    </p:spTree>
    <p:extLst>
      <p:ext uri="{BB962C8B-B14F-4D97-AF65-F5344CB8AC3E}">
        <p14:creationId xmlns:p14="http://schemas.microsoft.com/office/powerpoint/2010/main" val="5554366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152653" y="5879068"/>
            <a:ext cx="838691" cy="271869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600" i="1" noProof="1"/>
              <a:t>DUSN</a:t>
            </a:r>
            <a:endParaRPr lang="en-US" sz="2400" noProof="1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F4C306-8095-48F8-B032-2A5B06375A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4181" y="1443821"/>
            <a:ext cx="5695637" cy="3970357"/>
          </a:xfrm>
          <a:prstGeom prst="rect">
            <a:avLst/>
          </a:prstGeom>
        </p:spPr>
      </p:pic>
      <p:sp>
        <p:nvSpPr>
          <p:cNvPr id="5" name="TextBox 1">
            <a:extLst>
              <a:ext uri="{FF2B5EF4-FFF2-40B4-BE49-F238E27FC236}">
                <a16:creationId xmlns:a16="http://schemas.microsoft.com/office/drawing/2014/main" id="{812C5C81-BD1C-3B99-A5F3-0342003A2219}"/>
              </a:ext>
            </a:extLst>
          </p:cNvPr>
          <p:cNvSpPr txBox="1"/>
          <p:nvPr/>
        </p:nvSpPr>
        <p:spPr>
          <a:xfrm>
            <a:off x="2196991" y="304800"/>
            <a:ext cx="4750018" cy="3026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Diffuse unilaterale subakute Neuroretinitis</a:t>
            </a:r>
          </a:p>
        </p:txBody>
      </p:sp>
    </p:spTree>
    <p:extLst>
      <p:ext uri="{BB962C8B-B14F-4D97-AF65-F5344CB8AC3E}">
        <p14:creationId xmlns:p14="http://schemas.microsoft.com/office/powerpoint/2010/main" val="13388836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1414463"/>
            <a:ext cx="8534400" cy="5138737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1800" i="1" dirty="0"/>
              <a:t>Welche Erregerklasse ist an der DUSN beteiligt?       </a:t>
            </a:r>
            <a:r>
              <a:rPr lang="en-US" sz="1800" i="1" noProof="1">
                <a:solidFill>
                  <a:srgbClr val="0000FF"/>
                </a:solidFill>
              </a:rPr>
              <a:t>Nematoden</a:t>
            </a:r>
          </a:p>
          <a:p>
            <a:pPr eaLnBrk="1" hangingPunct="1"/>
            <a:r>
              <a:rPr lang="en-US" sz="1800" i="1" noProof="1">
                <a:latin typeface="Arial" panose="020B0604020202020204" pitchFamily="34" charset="0"/>
              </a:rPr>
              <a:t>Welche drei Nematoden sind am häufigsten an DUSN beteiligt? </a:t>
            </a:r>
            <a:r>
              <a:rPr lang="en-US" sz="1800" i="1" noProof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Welcher ist die häufigste Ursache?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sz="1800" noProof="1">
                <a:latin typeface="Arial" panose="020B0604020202020204" pitchFamily="34" charset="0"/>
              </a:rPr>
              <a:t>1) </a:t>
            </a:r>
            <a:r>
              <a:rPr lang="en-US" sz="1800" i="1" noProof="1">
                <a:solidFill>
                  <a:srgbClr val="0000FF"/>
                </a:solidFill>
                <a:latin typeface="Arial" panose="020B0604020202020204" pitchFamily="34" charset="0"/>
              </a:rPr>
              <a:t>Baylisascaris – </a:t>
            </a:r>
            <a:r>
              <a:rPr lang="en-US" sz="1800" i="1" noProof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am häufigsten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sz="1800" i="1" noProof="1">
                <a:latin typeface="Arial" panose="020B0604020202020204" pitchFamily="34" charset="0"/>
              </a:rPr>
              <a:t>2) </a:t>
            </a:r>
            <a:r>
              <a:rPr lang="en-US" sz="1800" i="1" noProof="1">
                <a:solidFill>
                  <a:srgbClr val="0000FF"/>
                </a:solidFill>
                <a:latin typeface="Arial" panose="020B0604020202020204" pitchFamily="34" charset="0"/>
              </a:rPr>
              <a:t>Ancylostoma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sz="1800" noProof="1">
                <a:latin typeface="Arial" panose="020B0604020202020204" pitchFamily="34" charset="0"/>
              </a:rPr>
              <a:t>3) </a:t>
            </a:r>
            <a:r>
              <a:rPr lang="en-US" sz="1800" i="1" noProof="1">
                <a:solidFill>
                  <a:srgbClr val="0000FF"/>
                </a:solidFill>
                <a:latin typeface="Arial" panose="020B0604020202020204" pitchFamily="34" charset="0"/>
              </a:rPr>
              <a:t>Toxocara</a:t>
            </a:r>
          </a:p>
          <a:p>
            <a:pPr eaLnBrk="1" hangingPunct="1"/>
            <a:r>
              <a:rPr lang="en-US" sz="1800" i="1" noProof="1">
                <a:latin typeface="Arial" panose="020B0604020202020204" pitchFamily="34" charset="0"/>
              </a:rPr>
              <a:t>Wie hoch ist die Infektionslast bei DUSN, d. h. wie viele Würmer sind typischerweise beteiligt? </a:t>
            </a:r>
            <a:r>
              <a:rPr lang="en-US" sz="1800" noProof="1">
                <a:solidFill>
                  <a:srgbClr val="0000FF"/>
                </a:solidFill>
                <a:latin typeface="Arial" panose="020B0604020202020204" pitchFamily="34" charset="0"/>
              </a:rPr>
              <a:t>Einer – es befindet sich ein einzelner Wurm im Körper</a:t>
            </a:r>
            <a:endParaRPr lang="en-US" sz="1800" b="1" noProof="1">
              <a:solidFill>
                <a:srgbClr val="0000FF"/>
              </a:solidFill>
              <a:latin typeface="Arial" panose="020B0604020202020204" pitchFamily="34" charset="0"/>
            </a:endParaRPr>
          </a:p>
          <a:p>
            <a:pPr eaLnBrk="1" hangingPunct="1"/>
            <a:r>
              <a:rPr lang="en-US" sz="1800" i="1" noProof="1">
                <a:latin typeface="Arial" panose="020B0604020202020204" pitchFamily="34" charset="0"/>
              </a:rPr>
              <a:t>Wie wird DUSN behandelt? </a:t>
            </a:r>
            <a:endParaRPr lang="en-US" sz="1800" noProof="1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4AA4323-5F1D-44B0-B13B-3A78E69C2F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18872"/>
            <a:ext cx="7543800" cy="86868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 wrap="square" lIns="25400" tIns="12700" rIns="25400" bIns="12700"/>
          <a:lstStyle/>
          <a:p>
            <a:pPr eaLnBrk="1" hangingPunct="1"/>
            <a:r>
              <a:rPr lang="en-US" sz="3600" noProof="1">
                <a:solidFill>
                  <a:srgbClr val="330066"/>
                </a:solidFill>
                <a:latin typeface="Arial" panose="020B0604020202020204" pitchFamily="34" charset="0"/>
              </a:rPr>
              <a:t>F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74C21FE-0146-4539-83D2-BF798C4BA477}"/>
              </a:ext>
            </a:extLst>
          </p:cNvPr>
          <p:cNvSpPr txBox="1"/>
          <p:nvPr/>
        </p:nvSpPr>
        <p:spPr>
          <a:xfrm>
            <a:off x="2196991" y="304800"/>
            <a:ext cx="4750018" cy="3026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Diffuse unilaterale subakute Neuroretinitis</a:t>
            </a:r>
          </a:p>
        </p:txBody>
      </p:sp>
    </p:spTree>
    <p:extLst>
      <p:ext uri="{BB962C8B-B14F-4D97-AF65-F5344CB8AC3E}">
        <p14:creationId xmlns:p14="http://schemas.microsoft.com/office/powerpoint/2010/main" val="31343231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1414463"/>
            <a:ext cx="8534400" cy="5138737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1800" i="1" dirty="0"/>
              <a:t>Welche Erregerklasse ist an der DUSN beteiligt?       </a:t>
            </a:r>
            <a:r>
              <a:rPr lang="en-US" sz="1800" i="1" noProof="1">
                <a:solidFill>
                  <a:srgbClr val="0000FF"/>
                </a:solidFill>
              </a:rPr>
              <a:t>Nematoden</a:t>
            </a:r>
          </a:p>
          <a:p>
            <a:pPr eaLnBrk="1" hangingPunct="1"/>
            <a:r>
              <a:rPr lang="en-US" sz="1800" i="1" noProof="1">
                <a:latin typeface="Arial" panose="020B0604020202020204" pitchFamily="34" charset="0"/>
              </a:rPr>
              <a:t>Welche drei Nematoden sind am häufigsten an DUSN beteiligt? </a:t>
            </a:r>
            <a:r>
              <a:rPr lang="en-US" sz="1800" i="1" noProof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Welcher ist die häufigste Ursache?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sz="1800" noProof="1">
                <a:latin typeface="Arial" panose="020B0604020202020204" pitchFamily="34" charset="0"/>
              </a:rPr>
              <a:t>1) </a:t>
            </a:r>
            <a:r>
              <a:rPr lang="en-US" sz="1800" i="1" noProof="1">
                <a:solidFill>
                  <a:srgbClr val="0000FF"/>
                </a:solidFill>
                <a:latin typeface="Arial" panose="020B0604020202020204" pitchFamily="34" charset="0"/>
              </a:rPr>
              <a:t>Baylisascaris – </a:t>
            </a:r>
            <a:r>
              <a:rPr lang="en-US" sz="1800" i="1" noProof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am häufigsten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sz="1800" i="1" noProof="1">
                <a:latin typeface="Arial" panose="020B0604020202020204" pitchFamily="34" charset="0"/>
              </a:rPr>
              <a:t>2) </a:t>
            </a:r>
            <a:r>
              <a:rPr lang="en-US" sz="1800" i="1" noProof="1">
                <a:solidFill>
                  <a:srgbClr val="0000FF"/>
                </a:solidFill>
                <a:latin typeface="Arial" panose="020B0604020202020204" pitchFamily="34" charset="0"/>
              </a:rPr>
              <a:t>Ancylostoma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sz="1800" noProof="1">
                <a:latin typeface="Arial" panose="020B0604020202020204" pitchFamily="34" charset="0"/>
              </a:rPr>
              <a:t>3) </a:t>
            </a:r>
            <a:r>
              <a:rPr lang="en-US" sz="1800" i="1" noProof="1">
                <a:solidFill>
                  <a:srgbClr val="0000FF"/>
                </a:solidFill>
                <a:latin typeface="Arial" panose="020B0604020202020204" pitchFamily="34" charset="0"/>
              </a:rPr>
              <a:t>Toxocara</a:t>
            </a:r>
          </a:p>
          <a:p>
            <a:pPr eaLnBrk="1" hangingPunct="1"/>
            <a:r>
              <a:rPr lang="en-US" sz="1800" i="1" noProof="1">
                <a:latin typeface="Arial" panose="020B0604020202020204" pitchFamily="34" charset="0"/>
              </a:rPr>
              <a:t>Wie hoch ist die Infektionslast bei DUSN, d. h. wie viele Würmer sind typischerweise beteiligt? </a:t>
            </a:r>
            <a:r>
              <a:rPr lang="en-US" sz="1800" noProof="1">
                <a:solidFill>
                  <a:srgbClr val="0000FF"/>
                </a:solidFill>
                <a:latin typeface="Arial" panose="020B0604020202020204" pitchFamily="34" charset="0"/>
              </a:rPr>
              <a:t>Einer – es befindet sich ein einzelner Wurm darin</a:t>
            </a:r>
            <a:endParaRPr lang="en-US" sz="1800" b="1" noProof="1">
              <a:solidFill>
                <a:srgbClr val="0000FF"/>
              </a:solidFill>
              <a:latin typeface="Arial" panose="020B0604020202020204" pitchFamily="34" charset="0"/>
            </a:endParaRPr>
          </a:p>
          <a:p>
            <a:pPr eaLnBrk="1" hangingPunct="1"/>
            <a:r>
              <a:rPr lang="en-US" sz="1800" i="1" noProof="1">
                <a:latin typeface="Arial" panose="020B0604020202020204" pitchFamily="34" charset="0"/>
              </a:rPr>
              <a:t>Wie wird DUSN behandelt? </a:t>
            </a:r>
            <a:r>
              <a:rPr lang="en-US" sz="1800" noProof="1">
                <a:solidFill>
                  <a:srgbClr val="0000FF"/>
                </a:solidFill>
                <a:latin typeface="Arial" panose="020B0604020202020204" pitchFamily="34" charset="0"/>
              </a:rPr>
              <a:t>Das subretinale Tierchen mit dem Laser entfernen (sofern Sie es finden können)</a:t>
            </a:r>
          </a:p>
          <a:p>
            <a:pPr lvl="1" eaLnBrk="1" hangingPunct="1"/>
            <a:endParaRPr lang="en-US" sz="1800" noProof="1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1372C9-240E-48BD-B310-C94433EB2A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18872"/>
            <a:ext cx="7543800" cy="86868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 wrap="square" lIns="25400" tIns="12700" rIns="25400" bIns="12700"/>
          <a:lstStyle/>
          <a:p>
            <a:pPr eaLnBrk="1" hangingPunct="1"/>
            <a:r>
              <a:rPr lang="en-US" sz="3600" noProof="1">
                <a:solidFill>
                  <a:srgbClr val="330066"/>
                </a:solidFill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D3E9FD-9F55-4BE5-B395-F3251F070125}"/>
              </a:ext>
            </a:extLst>
          </p:cNvPr>
          <p:cNvSpPr txBox="1"/>
          <p:nvPr/>
        </p:nvSpPr>
        <p:spPr>
          <a:xfrm>
            <a:off x="2196991" y="304800"/>
            <a:ext cx="4750018" cy="3026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Diffuse unilaterale subakute Neuroretinitis</a:t>
            </a:r>
          </a:p>
        </p:txBody>
      </p:sp>
    </p:spTree>
    <p:extLst>
      <p:ext uri="{BB962C8B-B14F-4D97-AF65-F5344CB8AC3E}">
        <p14:creationId xmlns:p14="http://schemas.microsoft.com/office/powerpoint/2010/main" val="35419964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BEB684B-F180-424E-8F18-034F4CD6E6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82" y="1845561"/>
            <a:ext cx="8518235" cy="316687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DB823C4-EAB5-4F58-91B6-F37B7A2DE992}"/>
              </a:ext>
            </a:extLst>
          </p:cNvPr>
          <p:cNvSpPr txBox="1"/>
          <p:nvPr/>
        </p:nvSpPr>
        <p:spPr>
          <a:xfrm>
            <a:off x="4152653" y="5879068"/>
            <a:ext cx="838691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i="1" noProof="1"/>
              <a:t>DUSN</a:t>
            </a:r>
            <a:endParaRPr lang="en-US" noProof="1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4F68AA3-56EA-4261-BE73-64031B5CC53D}"/>
              </a:ext>
            </a:extLst>
          </p:cNvPr>
          <p:cNvSpPr txBox="1"/>
          <p:nvPr/>
        </p:nvSpPr>
        <p:spPr>
          <a:xfrm>
            <a:off x="2057400" y="5073412"/>
            <a:ext cx="796052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noProof="1"/>
              <a:t>Wurm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64F04E3-1BC1-496B-9E9D-42C38BACBCCD}"/>
              </a:ext>
            </a:extLst>
          </p:cNvPr>
          <p:cNvSpPr txBox="1"/>
          <p:nvPr/>
        </p:nvSpPr>
        <p:spPr>
          <a:xfrm>
            <a:off x="5563061" y="5073412"/>
            <a:ext cx="2274983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noProof="1"/>
              <a:t>Gebratener Wurm nach Laserbehandlung</a:t>
            </a: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0D69D46D-4D4F-3D6B-492D-9C27F8FDEA94}"/>
              </a:ext>
            </a:extLst>
          </p:cNvPr>
          <p:cNvSpPr txBox="1"/>
          <p:nvPr/>
        </p:nvSpPr>
        <p:spPr>
          <a:xfrm>
            <a:off x="2196991" y="304800"/>
            <a:ext cx="4750018" cy="3026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Diffuse unilaterale subakute Neuroretinitis</a:t>
            </a:r>
          </a:p>
        </p:txBody>
      </p:sp>
    </p:spTree>
    <p:extLst>
      <p:ext uri="{BB962C8B-B14F-4D97-AF65-F5344CB8AC3E}">
        <p14:creationId xmlns:p14="http://schemas.microsoft.com/office/powerpoint/2010/main" val="25779168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1414463"/>
            <a:ext cx="8534400" cy="5138737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1800" i="1" dirty="0">
                <a:solidFill>
                  <a:schemeClr val="bg1">
                    <a:lumMod val="75000"/>
                  </a:schemeClr>
                </a:solidFill>
              </a:rPr>
              <a:t>Welche Erregerklasse ist an der DUSN beteiligt?       </a:t>
            </a:r>
            <a:r>
              <a:rPr lang="en-US" sz="1800" i="1" noProof="1">
                <a:solidFill>
                  <a:schemeClr val="bg1">
                    <a:lumMod val="75000"/>
                  </a:schemeClr>
                </a:solidFill>
              </a:rPr>
              <a:t>Nematoden</a:t>
            </a:r>
          </a:p>
          <a:p>
            <a:pPr eaLnBrk="1" hangingPunct="1"/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Welche drei Nematoden sind am häufigsten an DUSN beteiligt? Welcher ist die häufigste Ursache?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1) </a:t>
            </a:r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Baylisascaris – am häufigsten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2) Ancylostoma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3) </a:t>
            </a:r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Toxocara</a:t>
            </a:r>
          </a:p>
          <a:p>
            <a:pPr eaLnBrk="1" hangingPunct="1"/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Wie hoch ist die Infektionslast bei DUSN, d. h. wie viele Würmer sind typischerweise beteiligt?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Einer – es befindet sich ein einzelner Wurm darin</a:t>
            </a:r>
            <a:endParaRPr lang="en-US" sz="1800" b="1" noProof="1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pPr eaLnBrk="1" hangingPunct="1"/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Wie wird DUSN behandelt?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Das subretinale Tierchen mit dem Laser entfernen </a:t>
            </a:r>
            <a:r>
              <a:rPr lang="en-US" sz="1800" b="1" noProof="1">
                <a:solidFill>
                  <a:srgbClr val="0000FF"/>
                </a:solidFill>
                <a:latin typeface="Arial" panose="020B0604020202020204" pitchFamily="34" charset="0"/>
              </a:rPr>
              <a:t>(sofern Sie es finden können)</a:t>
            </a:r>
          </a:p>
          <a:p>
            <a:pPr lvl="1" eaLnBrk="1" hangingPunct="1"/>
            <a:endParaRPr lang="en-US" sz="1800" noProof="1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1372C9-240E-48BD-B310-C94433EB2A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18872"/>
            <a:ext cx="7543800" cy="86868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 wrap="square" lIns="25400" tIns="12700" rIns="25400" bIns="12700"/>
          <a:lstStyle/>
          <a:p>
            <a:pPr eaLnBrk="1" hangingPunct="1"/>
            <a:r>
              <a:rPr lang="en-US" sz="3600" noProof="1">
                <a:solidFill>
                  <a:srgbClr val="330066"/>
                </a:solidFill>
                <a:latin typeface="Arial" panose="020B0604020202020204" pitchFamily="34" charset="0"/>
              </a:rPr>
              <a:t>F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AB7ECBC-2B40-4D3B-B615-CE8DB1F599DE}"/>
              </a:ext>
            </a:extLst>
          </p:cNvPr>
          <p:cNvSpPr txBox="1"/>
          <p:nvPr/>
        </p:nvSpPr>
        <p:spPr>
          <a:xfrm>
            <a:off x="304800" y="3581400"/>
            <a:ext cx="7239000" cy="2056973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600" i="1" noProof="1">
                <a:solidFill>
                  <a:srgbClr val="0000FF"/>
                </a:solidFill>
              </a:rPr>
              <a:t>Wie stehen die Chancen, den Wurm zu lokalisieren?</a:t>
            </a:r>
            <a:endParaRPr lang="en-US" sz="2000" i="1" noProof="1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sz="1600" noProof="1">
                <a:solidFill>
                  <a:schemeClr val="accent5">
                    <a:lumMod val="75000"/>
                  </a:schemeClr>
                </a:solidFill>
              </a:rPr>
              <a:t>Etwa 50:50</a:t>
            </a:r>
          </a:p>
          <a:p>
            <a:endParaRPr lang="en-US" sz="2000" noProof="1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sz="1600" i="1" noProof="1">
                <a:solidFill>
                  <a:schemeClr val="accent5">
                    <a:lumMod val="75000"/>
                  </a:schemeClr>
                </a:solidFill>
              </a:rPr>
              <a:t>Sie vermuten stark, dass es sich um DUSN handelt – können aber keinen Wurm finden. Wie sollten Sie vorgehen?</a:t>
            </a:r>
          </a:p>
          <a:p>
            <a:r>
              <a:rPr lang="en-US" sz="1600" noProof="1">
                <a:solidFill>
                  <a:schemeClr val="accent5">
                    <a:lumMod val="75000"/>
                  </a:schemeClr>
                </a:solidFill>
              </a:rPr>
              <a:t>Ziehen Sie eine kurze, aber intensive systemische Antihelminthika-Therapie in Betracht – sie könnte den Wurm bewegungsunfähig machen und ihn dadurch leichter auffindbar machen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E7D2AE-576A-47BF-A66C-B36C0C7002B0}"/>
              </a:ext>
            </a:extLst>
          </p:cNvPr>
          <p:cNvSpPr txBox="1"/>
          <p:nvPr/>
        </p:nvSpPr>
        <p:spPr>
          <a:xfrm>
            <a:off x="2196991" y="304800"/>
            <a:ext cx="4750018" cy="3026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Diffuse unilaterale subakute Neuroretinitis</a:t>
            </a:r>
          </a:p>
        </p:txBody>
      </p:sp>
    </p:spTree>
    <p:extLst>
      <p:ext uri="{BB962C8B-B14F-4D97-AF65-F5344CB8AC3E}">
        <p14:creationId xmlns:p14="http://schemas.microsoft.com/office/powerpoint/2010/main" val="25108588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1414463"/>
            <a:ext cx="8534400" cy="5138737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1800" i="1" dirty="0">
                <a:solidFill>
                  <a:schemeClr val="bg1">
                    <a:lumMod val="75000"/>
                  </a:schemeClr>
                </a:solidFill>
              </a:rPr>
              <a:t>Welche Erregerklasse ist an der DUSN beteiligt?       </a:t>
            </a:r>
            <a:r>
              <a:rPr lang="en-US" sz="1800" i="1" noProof="1">
                <a:solidFill>
                  <a:schemeClr val="bg1">
                    <a:lumMod val="75000"/>
                  </a:schemeClr>
                </a:solidFill>
              </a:rPr>
              <a:t>Nematoden</a:t>
            </a:r>
          </a:p>
          <a:p>
            <a:pPr eaLnBrk="1" hangingPunct="1"/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Welche drei Nematoden sind am häufigsten an DUSN beteiligt? Welcher ist die häufigste Ursache?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1) </a:t>
            </a:r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Baylisascaris – am häufigsten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2) Ancylostoma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3) </a:t>
            </a:r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Toxocara</a:t>
            </a:r>
          </a:p>
          <a:p>
            <a:pPr eaLnBrk="1" hangingPunct="1"/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Wie hoch ist die Infektionslast bei DUSN, d. h. wie viele Würmer sind typischerweise beteiligt?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Einer – es befindet sich ein einzelner Wurm darin</a:t>
            </a:r>
            <a:endParaRPr lang="en-US" sz="1800" b="1" noProof="1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pPr eaLnBrk="1" hangingPunct="1"/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Wie wird DUSN behandelt?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Das subretinale Tierchen mit dem Laser entfernen </a:t>
            </a:r>
            <a:r>
              <a:rPr lang="en-US" sz="1800" b="1" noProof="1">
                <a:solidFill>
                  <a:srgbClr val="0000FF"/>
                </a:solidFill>
                <a:latin typeface="Arial" panose="020B0604020202020204" pitchFamily="34" charset="0"/>
              </a:rPr>
              <a:t>(sofern Sie es finden können)</a:t>
            </a:r>
          </a:p>
          <a:p>
            <a:pPr lvl="1" eaLnBrk="1" hangingPunct="1"/>
            <a:endParaRPr lang="en-US" sz="1800" noProof="1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1372C9-240E-48BD-B310-C94433EB2A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18872"/>
            <a:ext cx="7543800" cy="86868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 wrap="square" lIns="25400" tIns="12700" rIns="25400" bIns="12700"/>
          <a:lstStyle/>
          <a:p>
            <a:pPr eaLnBrk="1" hangingPunct="1"/>
            <a:r>
              <a:rPr lang="en-US" sz="3600" noProof="1">
                <a:solidFill>
                  <a:srgbClr val="330066"/>
                </a:solidFill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AB7ECBC-2B40-4D3B-B615-CE8DB1F599DE}"/>
              </a:ext>
            </a:extLst>
          </p:cNvPr>
          <p:cNvSpPr txBox="1"/>
          <p:nvPr/>
        </p:nvSpPr>
        <p:spPr>
          <a:xfrm>
            <a:off x="304800" y="3581400"/>
            <a:ext cx="7239000" cy="2056973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600" i="1" noProof="1">
                <a:solidFill>
                  <a:srgbClr val="0000FF"/>
                </a:solidFill>
              </a:rPr>
              <a:t>Wie stehen die Chancen, den Wurm zu lokalisieren?</a:t>
            </a:r>
          </a:p>
          <a:p>
            <a:r>
              <a:rPr lang="en-US" sz="1600" noProof="1">
                <a:solidFill>
                  <a:srgbClr val="0000FF"/>
                </a:solidFill>
              </a:rPr>
              <a:t>Etwa 50:50</a:t>
            </a:r>
          </a:p>
          <a:p>
            <a:endParaRPr lang="en-US" sz="2000" noProof="1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sz="1600" i="1" noProof="1">
                <a:solidFill>
                  <a:schemeClr val="accent5">
                    <a:lumMod val="75000"/>
                  </a:schemeClr>
                </a:solidFill>
              </a:rPr>
              <a:t>Sie vermuten stark, dass es sich um DUSN handelt – können aber keinen Wurm finden. Wie sollten Sie vorgehen?</a:t>
            </a:r>
          </a:p>
          <a:p>
            <a:r>
              <a:rPr lang="en-US" sz="1600" noProof="1">
                <a:solidFill>
                  <a:schemeClr val="accent5">
                    <a:lumMod val="75000"/>
                  </a:schemeClr>
                </a:solidFill>
              </a:rPr>
              <a:t>Ziehen Sie eine kurze, aber intensive systemische Antihelminthika-Therapie in Betracht – sie könnte den Wurm bewegungsunfähig machen und ihn dadurch leichter auffindbar machen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76A01B-5FA9-4B61-90FC-E7B02CFC18DA}"/>
              </a:ext>
            </a:extLst>
          </p:cNvPr>
          <p:cNvSpPr txBox="1"/>
          <p:nvPr/>
        </p:nvSpPr>
        <p:spPr>
          <a:xfrm>
            <a:off x="2196991" y="304800"/>
            <a:ext cx="4750018" cy="3026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Diffuse unilaterale subakute Neuroretinitis</a:t>
            </a:r>
          </a:p>
        </p:txBody>
      </p:sp>
    </p:spTree>
    <p:extLst>
      <p:ext uri="{BB962C8B-B14F-4D97-AF65-F5344CB8AC3E}">
        <p14:creationId xmlns:p14="http://schemas.microsoft.com/office/powerpoint/2010/main" val="6083913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1414463"/>
            <a:ext cx="8534400" cy="5138737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1800" i="1" dirty="0">
                <a:solidFill>
                  <a:schemeClr val="bg1">
                    <a:lumMod val="75000"/>
                  </a:schemeClr>
                </a:solidFill>
              </a:rPr>
              <a:t>Welche Erregerklasse ist an der DUSN beteiligt?       </a:t>
            </a:r>
            <a:r>
              <a:rPr lang="en-US" sz="1800" i="1" noProof="1">
                <a:solidFill>
                  <a:schemeClr val="bg1">
                    <a:lumMod val="75000"/>
                  </a:schemeClr>
                </a:solidFill>
              </a:rPr>
              <a:t>Nematoden</a:t>
            </a:r>
          </a:p>
          <a:p>
            <a:pPr eaLnBrk="1" hangingPunct="1"/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Welche drei Nematoden sind am häufigsten an DUSN beteiligt? Welcher ist die häufigste Ursache?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1) </a:t>
            </a:r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Baylisascaris – am häufigsten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2) Ancylostoma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3) </a:t>
            </a:r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Toxocara</a:t>
            </a:r>
          </a:p>
          <a:p>
            <a:pPr eaLnBrk="1" hangingPunct="1"/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Wie hoch ist die Infektionslast bei DUSN, d. h. wie viele Würmer sind typischerweise beteiligt?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Einer – es befindet sich ein einzelner Wurm darin</a:t>
            </a:r>
            <a:endParaRPr lang="en-US" sz="1800" b="1" noProof="1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pPr eaLnBrk="1" hangingPunct="1"/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Wie wird DUSN behandelt?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Das subretinale Tierchen mit dem Laser entfernen </a:t>
            </a:r>
            <a:r>
              <a:rPr lang="en-US" sz="1800" b="1" noProof="1">
                <a:solidFill>
                  <a:srgbClr val="0000FF"/>
                </a:solidFill>
                <a:latin typeface="Arial" panose="020B0604020202020204" pitchFamily="34" charset="0"/>
              </a:rPr>
              <a:t>(sofern Sie es finden können)</a:t>
            </a:r>
          </a:p>
          <a:p>
            <a:pPr lvl="1" eaLnBrk="1" hangingPunct="1"/>
            <a:endParaRPr lang="en-US" sz="1800" noProof="1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1372C9-240E-48BD-B310-C94433EB2A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18872"/>
            <a:ext cx="7543800" cy="86868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 wrap="square" lIns="25400" tIns="12700" rIns="25400" bIns="12700"/>
          <a:lstStyle/>
          <a:p>
            <a:pPr eaLnBrk="1" hangingPunct="1"/>
            <a:r>
              <a:rPr lang="en-US" sz="3600" noProof="1">
                <a:solidFill>
                  <a:srgbClr val="330066"/>
                </a:solidFill>
                <a:latin typeface="Arial" panose="020B0604020202020204" pitchFamily="34" charset="0"/>
              </a:rPr>
              <a:t>F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AB7ECBC-2B40-4D3B-B615-CE8DB1F599DE}"/>
              </a:ext>
            </a:extLst>
          </p:cNvPr>
          <p:cNvSpPr txBox="1"/>
          <p:nvPr/>
        </p:nvSpPr>
        <p:spPr>
          <a:xfrm>
            <a:off x="304800" y="3581400"/>
            <a:ext cx="7239000" cy="2056973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600" i="1" noProof="1">
                <a:solidFill>
                  <a:srgbClr val="0000FF"/>
                </a:solidFill>
              </a:rPr>
              <a:t>Wie stehen die Chancen, den Wurm zu lokalisieren?</a:t>
            </a:r>
          </a:p>
          <a:p>
            <a:r>
              <a:rPr lang="en-US" sz="1600" noProof="1">
                <a:solidFill>
                  <a:srgbClr val="0000FF"/>
                </a:solidFill>
              </a:rPr>
              <a:t>Etwa 50:50</a:t>
            </a:r>
          </a:p>
          <a:p>
            <a:endParaRPr lang="en-US" sz="2000" noProof="1">
              <a:solidFill>
                <a:srgbClr val="0000FF"/>
              </a:solidFill>
            </a:endParaRPr>
          </a:p>
          <a:p>
            <a:r>
              <a:rPr lang="en-US" sz="1600" i="1" noProof="1">
                <a:solidFill>
                  <a:srgbClr val="0000FF"/>
                </a:solidFill>
              </a:rPr>
              <a:t>Sie vermuten stark, dass es sich um DUSN handelt – können aber keinen Wurm finden. Wie sollten Sie vorgehen?</a:t>
            </a:r>
          </a:p>
          <a:p>
            <a:r>
              <a:rPr lang="en-US" sz="1600" noProof="1">
                <a:solidFill>
                  <a:schemeClr val="accent5">
                    <a:lumMod val="75000"/>
                  </a:schemeClr>
                </a:solidFill>
              </a:rPr>
              <a:t>Ziehen Sie eine kurze, aber intensive systemische Antihelminthika-Therapie in Betracht – sie könnte den Wurm bewegungsunfähig machen und ihn dadurch leichter auffindbar machen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8CFCFF-49F1-47ED-94B8-0D43EF7011B9}"/>
              </a:ext>
            </a:extLst>
          </p:cNvPr>
          <p:cNvSpPr txBox="1"/>
          <p:nvPr/>
        </p:nvSpPr>
        <p:spPr>
          <a:xfrm>
            <a:off x="2196991" y="304800"/>
            <a:ext cx="4750018" cy="3026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Diffuse unilaterale subakute Neuroretinitis</a:t>
            </a:r>
          </a:p>
        </p:txBody>
      </p:sp>
    </p:spTree>
    <p:extLst>
      <p:ext uri="{BB962C8B-B14F-4D97-AF65-F5344CB8AC3E}">
        <p14:creationId xmlns:p14="http://schemas.microsoft.com/office/powerpoint/2010/main" val="1220374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1414463"/>
            <a:ext cx="8534400" cy="5138737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1800" i="1" dirty="0">
                <a:solidFill>
                  <a:schemeClr val="bg1">
                    <a:lumMod val="75000"/>
                  </a:schemeClr>
                </a:solidFill>
              </a:rPr>
              <a:t>Welche Erregerklasse ist an der DUSN beteiligt?       </a:t>
            </a:r>
            <a:r>
              <a:rPr lang="en-US" sz="1800" i="1" noProof="1">
                <a:solidFill>
                  <a:schemeClr val="bg1">
                    <a:lumMod val="75000"/>
                  </a:schemeClr>
                </a:solidFill>
              </a:rPr>
              <a:t>Nematoden</a:t>
            </a:r>
          </a:p>
          <a:p>
            <a:pPr eaLnBrk="1" hangingPunct="1"/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Welche drei Nematoden sind am häufigsten an DUSN beteiligt? Welcher ist die häufigste Ursache?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1) </a:t>
            </a:r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Baylisascaris – am häufigsten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2) Ancylostoma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3) </a:t>
            </a:r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Toxocara</a:t>
            </a:r>
          </a:p>
          <a:p>
            <a:pPr eaLnBrk="1" hangingPunct="1"/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Wie hoch ist die Infektionslast bei DUSN, d. h. wie viele Würmer sind typischerweise beteiligt?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Einer – es befindet sich ein einzelner Wurm darin</a:t>
            </a:r>
            <a:endParaRPr lang="en-US" sz="1800" b="1" noProof="1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pPr eaLnBrk="1" hangingPunct="1"/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Wie wird DUSN behandelt?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Das subretinale Tierchen mit dem Laser entfernen </a:t>
            </a:r>
            <a:r>
              <a:rPr lang="en-US" sz="1800" b="1" noProof="1">
                <a:solidFill>
                  <a:srgbClr val="0000FF"/>
                </a:solidFill>
                <a:latin typeface="Arial" panose="020B0604020202020204" pitchFamily="34" charset="0"/>
              </a:rPr>
              <a:t>(sofern Sie es finden können)</a:t>
            </a:r>
          </a:p>
          <a:p>
            <a:pPr lvl="1" eaLnBrk="1" hangingPunct="1"/>
            <a:endParaRPr lang="en-US" sz="1800" noProof="1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1372C9-240E-48BD-B310-C94433EB2A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18872"/>
            <a:ext cx="7543800" cy="86868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 wrap="square" lIns="25400" tIns="12700" rIns="25400" bIns="12700"/>
          <a:lstStyle/>
          <a:p>
            <a:pPr eaLnBrk="1" hangingPunct="1"/>
            <a:r>
              <a:rPr lang="en-US" sz="3600" noProof="1">
                <a:solidFill>
                  <a:srgbClr val="330066"/>
                </a:solidFill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AB7ECBC-2B40-4D3B-B615-CE8DB1F599DE}"/>
              </a:ext>
            </a:extLst>
          </p:cNvPr>
          <p:cNvSpPr txBox="1"/>
          <p:nvPr/>
        </p:nvSpPr>
        <p:spPr>
          <a:xfrm>
            <a:off x="304800" y="3581400"/>
            <a:ext cx="7239000" cy="2056973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600" i="1" noProof="1">
                <a:solidFill>
                  <a:srgbClr val="0000FF"/>
                </a:solidFill>
              </a:rPr>
              <a:t>Wie stehen die Chancen, den Wurm zu lokalisieren?</a:t>
            </a:r>
          </a:p>
          <a:p>
            <a:r>
              <a:rPr lang="en-US" sz="1600" noProof="1">
                <a:solidFill>
                  <a:srgbClr val="0000FF"/>
                </a:solidFill>
              </a:rPr>
              <a:t>Etwa 50:50</a:t>
            </a:r>
          </a:p>
          <a:p>
            <a:endParaRPr lang="en-US" sz="2000" noProof="1">
              <a:solidFill>
                <a:srgbClr val="0000FF"/>
              </a:solidFill>
            </a:endParaRPr>
          </a:p>
          <a:p>
            <a:r>
              <a:rPr lang="en-US" sz="1600" i="1" noProof="1">
                <a:solidFill>
                  <a:srgbClr val="0000FF"/>
                </a:solidFill>
              </a:rPr>
              <a:t>Sie vermuten stark, dass es sich um DUSN handelt – können aber keinen Wurm finden. Wie sollten Sie vorgehen?</a:t>
            </a:r>
          </a:p>
          <a:p>
            <a:r>
              <a:rPr lang="en-US" sz="1600" noProof="1">
                <a:solidFill>
                  <a:srgbClr val="0000FF"/>
                </a:solidFill>
              </a:rPr>
              <a:t>Ziehen Sie eine kurze, aber intensive systemische Antihelminthika-Therapie in Betracht – sie könnte den Wurm bewegungsunfähig machen und ihn dadurch leichter auffindbar machen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5DFEE1-A143-4A6E-B2A1-A44F3A51E72E}"/>
              </a:ext>
            </a:extLst>
          </p:cNvPr>
          <p:cNvSpPr txBox="1"/>
          <p:nvPr/>
        </p:nvSpPr>
        <p:spPr>
          <a:xfrm>
            <a:off x="2196991" y="304800"/>
            <a:ext cx="4750018" cy="3026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Diffuse unilaterale subakute Neuroretinitis</a:t>
            </a:r>
          </a:p>
        </p:txBody>
      </p:sp>
    </p:spTree>
    <p:extLst>
      <p:ext uri="{BB962C8B-B14F-4D97-AF65-F5344CB8AC3E}">
        <p14:creationId xmlns:p14="http://schemas.microsoft.com/office/powerpoint/2010/main" val="1729432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1414463"/>
            <a:ext cx="8534400" cy="5138737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1800" i="1" dirty="0"/>
              <a:t>Welche Erregerklasse ist an der DUSN beteiligt?       </a:t>
            </a:r>
            <a:r>
              <a:rPr lang="en-US" sz="1800" i="1" noProof="1">
                <a:solidFill>
                  <a:srgbClr val="0000FF"/>
                </a:solidFill>
              </a:rPr>
              <a:t>Nematoden</a:t>
            </a:r>
          </a:p>
          <a:p>
            <a:pPr marL="344487" lvl="1" indent="0" eaLnBrk="1" hangingPunct="1">
              <a:buNone/>
            </a:pPr>
            <a:endParaRPr lang="en-US" sz="3600" noProof="1">
              <a:solidFill>
                <a:srgbClr val="0000FF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2C49294-1271-4B94-9F73-3775D73CE1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18872"/>
            <a:ext cx="7543800" cy="86868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 wrap="square" lIns="25400" tIns="12700" rIns="25400" bIns="12700"/>
          <a:lstStyle/>
          <a:p>
            <a:pPr eaLnBrk="1" hangingPunct="1"/>
            <a:r>
              <a:rPr lang="en-US" sz="3600" noProof="1">
                <a:solidFill>
                  <a:srgbClr val="330066"/>
                </a:solidFill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52055-9EB0-4968-9A6B-01310DA64D0C}"/>
              </a:ext>
            </a:extLst>
          </p:cNvPr>
          <p:cNvSpPr txBox="1"/>
          <p:nvPr/>
        </p:nvSpPr>
        <p:spPr>
          <a:xfrm>
            <a:off x="2196991" y="304800"/>
            <a:ext cx="4750018" cy="3026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Diffuse unilaterale subakute Neuroretinitis</a:t>
            </a:r>
          </a:p>
        </p:txBody>
      </p:sp>
    </p:spTree>
    <p:extLst>
      <p:ext uri="{BB962C8B-B14F-4D97-AF65-F5344CB8AC3E}">
        <p14:creationId xmlns:p14="http://schemas.microsoft.com/office/powerpoint/2010/main" val="20261100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1414463"/>
            <a:ext cx="8534400" cy="5138737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sz="1800" i="1" noProof="1">
                <a:latin typeface="Arial" panose="020B0604020202020204" pitchFamily="34" charset="0"/>
              </a:rPr>
              <a:t>Wer ist der typische DUSN-Patient?</a:t>
            </a:r>
            <a:r>
              <a:rPr lang="en-US" sz="1800" noProof="1">
                <a:latin typeface="Arial" panose="020B0604020202020204" pitchFamily="34" charset="0"/>
              </a:rPr>
              <a:t> </a:t>
            </a:r>
            <a:endParaRPr lang="en-US" sz="1800" noProof="1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15BC8F3-6222-4770-BF2F-D57997A851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18872"/>
            <a:ext cx="7543800" cy="86868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 wrap="square" lIns="25400" tIns="12700" rIns="25400" bIns="12700"/>
          <a:lstStyle/>
          <a:p>
            <a:pPr eaLnBrk="1" hangingPunct="1"/>
            <a:r>
              <a:rPr lang="en-US" sz="3600" noProof="1">
                <a:solidFill>
                  <a:srgbClr val="330066"/>
                </a:solidFill>
                <a:latin typeface="Arial" panose="020B0604020202020204" pitchFamily="34" charset="0"/>
              </a:rPr>
              <a:t>F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62AFE1C-8F01-4323-A083-5138704C9587}"/>
              </a:ext>
            </a:extLst>
          </p:cNvPr>
          <p:cNvSpPr txBox="1"/>
          <p:nvPr/>
        </p:nvSpPr>
        <p:spPr>
          <a:xfrm>
            <a:off x="2196991" y="304800"/>
            <a:ext cx="4750018" cy="3026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Diffuse unilaterale subakute Neuroretinitis</a:t>
            </a:r>
          </a:p>
        </p:txBody>
      </p:sp>
    </p:spTree>
    <p:extLst>
      <p:ext uri="{BB962C8B-B14F-4D97-AF65-F5344CB8AC3E}">
        <p14:creationId xmlns:p14="http://schemas.microsoft.com/office/powerpoint/2010/main" val="20552517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1414463"/>
            <a:ext cx="8534400" cy="5138737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sz="1800" i="1" noProof="1">
                <a:latin typeface="Arial" panose="020B0604020202020204" pitchFamily="34" charset="0"/>
              </a:rPr>
              <a:t>Wer ist der typische DUSN-Patient? </a:t>
            </a:r>
            <a:r>
              <a:rPr lang="en-US" sz="1800" noProof="1">
                <a:solidFill>
                  <a:srgbClr val="0000FF"/>
                </a:solidFill>
                <a:latin typeface="Arial" panose="020B0604020202020204" pitchFamily="34" charset="0"/>
              </a:rPr>
              <a:t>Ein ansonsten gesunder Jugendlicher oder junger Erwachsener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AF0BBD3-B457-42EF-97EA-8B4DBA6A8C4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18872"/>
            <a:ext cx="7543800" cy="86868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 wrap="square" lIns="25400" tIns="12700" rIns="25400" bIns="12700"/>
          <a:lstStyle/>
          <a:p>
            <a:pPr eaLnBrk="1" hangingPunct="1"/>
            <a:r>
              <a:rPr lang="en-US" sz="3600" noProof="1">
                <a:solidFill>
                  <a:srgbClr val="330066"/>
                </a:solidFill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4687DDB-87D2-4D47-97F2-053C77CC9663}"/>
              </a:ext>
            </a:extLst>
          </p:cNvPr>
          <p:cNvSpPr txBox="1"/>
          <p:nvPr/>
        </p:nvSpPr>
        <p:spPr>
          <a:xfrm>
            <a:off x="2196991" y="304800"/>
            <a:ext cx="4750018" cy="3026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Diffuse unilaterale subakute Neuroretinitis</a:t>
            </a:r>
          </a:p>
        </p:txBody>
      </p:sp>
    </p:spTree>
    <p:extLst>
      <p:ext uri="{BB962C8B-B14F-4D97-AF65-F5344CB8AC3E}">
        <p14:creationId xmlns:p14="http://schemas.microsoft.com/office/powerpoint/2010/main" val="23373384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1414463"/>
            <a:ext cx="8534400" cy="5138737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sz="1800" i="1" noProof="1">
                <a:latin typeface="Arial" panose="020B0604020202020204" pitchFamily="34" charset="0"/>
              </a:rPr>
              <a:t>Wer ist der typische DUSN-Patient? </a:t>
            </a:r>
            <a:r>
              <a:rPr lang="en-US" sz="1800" noProof="1">
                <a:solidFill>
                  <a:srgbClr val="0000FF"/>
                </a:solidFill>
                <a:latin typeface="Arial" panose="020B0604020202020204" pitchFamily="34" charset="0"/>
              </a:rPr>
              <a:t>Ein ansonsten gesunder Jugendlicher oder junger Erwachsener</a:t>
            </a:r>
          </a:p>
          <a:p>
            <a:pPr eaLnBrk="1" hangingPunct="1"/>
            <a:r>
              <a:rPr lang="en-US" sz="1800" i="1" noProof="1">
                <a:latin typeface="Arial" panose="020B0604020202020204" pitchFamily="34" charset="0"/>
              </a:rPr>
              <a:t>DUSN verläuft in zwei Stadien – welche sind das?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sz="1800" noProof="1">
                <a:latin typeface="Arial" panose="020B0604020202020204" pitchFamily="34" charset="0"/>
              </a:rPr>
              <a:t>1) </a:t>
            </a:r>
            <a:r>
              <a:rPr lang="en-US" sz="1800" noProof="1">
                <a:solidFill>
                  <a:schemeClr val="bg1"/>
                </a:solidFill>
                <a:latin typeface="Arial" panose="020B0604020202020204" pitchFamily="34" charset="0"/>
              </a:rPr>
              <a:t>Im </a:t>
            </a:r>
            <a:r>
              <a:rPr lang="en-US" sz="1800" b="1" noProof="1">
                <a:solidFill>
                  <a:schemeClr val="bg1"/>
                </a:solidFill>
                <a:latin typeface="Arial" panose="020B0604020202020204" pitchFamily="34" charset="0"/>
              </a:rPr>
              <a:t>akuten</a:t>
            </a:r>
            <a:r>
              <a:rPr lang="en-US" sz="1800" noProof="1">
                <a:solidFill>
                  <a:schemeClr val="bg1"/>
                </a:solidFill>
                <a:latin typeface="Arial" panose="020B0604020202020204" pitchFamily="34" charset="0"/>
              </a:rPr>
              <a:t> Stadium klagen die Patienten über verminderte Sehschärfe und Schmerzen. Die Untersuchung zeigt eine Vitreitis, ein Papillenödem und multiple kleine grau-weiße Netzhautläsionen. Die Anzeichen und Symptome schwanken.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2) </a:t>
            </a:r>
            <a:r>
              <a:rPr lang="en-US" sz="1800" noProof="1">
                <a:solidFill>
                  <a:schemeClr val="bg1"/>
                </a:solidFill>
                <a:latin typeface="Arial" panose="020B0604020202020204" pitchFamily="34" charset="0"/>
              </a:rPr>
              <a:t>Im Spätstadium der Erkrankung ist das RPE depigmentiert, der Papillenrand ist blass und atrophisch, und die Netzhautgefäße sind verengt. Die Sehschärfe ist schlecht.</a:t>
            </a:r>
          </a:p>
        </p:txBody>
      </p:sp>
      <p:sp>
        <p:nvSpPr>
          <p:cNvPr id="35846" name="TextBox 1"/>
          <p:cNvSpPr txBox="1">
            <a:spLocks noChangeArrowheads="1"/>
          </p:cNvSpPr>
          <p:nvPr/>
        </p:nvSpPr>
        <p:spPr bwMode="auto">
          <a:xfrm>
            <a:off x="1219200" y="2667000"/>
            <a:ext cx="198483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chemeClr val="bg1"/>
              </a:buClr>
              <a:buFont typeface="Wingdings" panose="05000000000000000000" pitchFamily="2" charset="2"/>
              <a:buNone/>
            </a:pPr>
            <a:r>
              <a:rPr lang="en-US" sz="1200" i="1" noProof="1"/>
              <a:t>(dieses Stadium tritt zuerst auf)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524752FC-2664-464E-A4A3-54C6C1D876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18872"/>
            <a:ext cx="7543800" cy="86868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 wrap="square" lIns="25400" tIns="12700" rIns="25400" bIns="12700"/>
          <a:lstStyle/>
          <a:p>
            <a:pPr eaLnBrk="1" hangingPunct="1"/>
            <a:r>
              <a:rPr lang="en-US" sz="3600" noProof="1">
                <a:solidFill>
                  <a:srgbClr val="330066"/>
                </a:solidFill>
                <a:latin typeface="Arial" panose="020B0604020202020204" pitchFamily="34" charset="0"/>
              </a:rPr>
              <a:t>F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30CD425-9E0A-4CA9-9490-891FEF416145}"/>
              </a:ext>
            </a:extLst>
          </p:cNvPr>
          <p:cNvSpPr txBox="1"/>
          <p:nvPr/>
        </p:nvSpPr>
        <p:spPr>
          <a:xfrm>
            <a:off x="2196991" y="304800"/>
            <a:ext cx="4750018" cy="3026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Diffuse unilaterale subakute Neuroretinitis</a:t>
            </a:r>
          </a:p>
        </p:txBody>
      </p:sp>
    </p:spTree>
    <p:extLst>
      <p:ext uri="{BB962C8B-B14F-4D97-AF65-F5344CB8AC3E}">
        <p14:creationId xmlns:p14="http://schemas.microsoft.com/office/powerpoint/2010/main" val="690005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1414463"/>
            <a:ext cx="8534400" cy="5138737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sz="1800" i="1" noProof="1">
                <a:latin typeface="Arial" panose="020B0604020202020204" pitchFamily="34" charset="0"/>
              </a:rPr>
              <a:t>Wer ist der typische DUSN-Patient? </a:t>
            </a:r>
            <a:r>
              <a:rPr lang="en-US" sz="1800" noProof="1">
                <a:solidFill>
                  <a:srgbClr val="0000FF"/>
                </a:solidFill>
                <a:latin typeface="Arial" panose="020B0604020202020204" pitchFamily="34" charset="0"/>
              </a:rPr>
              <a:t>Ein ansonsten gesunder Jugendlicher oder junger Erwachsener</a:t>
            </a:r>
          </a:p>
          <a:p>
            <a:pPr eaLnBrk="1" hangingPunct="1"/>
            <a:r>
              <a:rPr lang="en-US" sz="1800" i="1" noProof="1">
                <a:latin typeface="Arial" panose="020B0604020202020204" pitchFamily="34" charset="0"/>
              </a:rPr>
              <a:t>DUSN verläuft in zwei Stadien – welche sind das?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sz="1800" noProof="1">
                <a:latin typeface="Arial" panose="020B0604020202020204" pitchFamily="34" charset="0"/>
              </a:rPr>
              <a:t>1) </a:t>
            </a:r>
            <a:r>
              <a:rPr lang="en-US" sz="1800" noProof="1">
                <a:solidFill>
                  <a:srgbClr val="0000FF"/>
                </a:solidFill>
                <a:latin typeface="Arial" panose="020B0604020202020204" pitchFamily="34" charset="0"/>
              </a:rPr>
              <a:t>Im </a:t>
            </a:r>
            <a:r>
              <a:rPr lang="en-US" sz="1800" b="1" noProof="1">
                <a:solidFill>
                  <a:srgbClr val="0000FF"/>
                </a:solidFill>
                <a:latin typeface="Arial" panose="020B0604020202020204" pitchFamily="34" charset="0"/>
              </a:rPr>
              <a:t>akuten</a:t>
            </a:r>
            <a:r>
              <a:rPr lang="en-US" sz="1800" noProof="1">
                <a:solidFill>
                  <a:srgbClr val="0000FF"/>
                </a:solidFill>
                <a:latin typeface="Arial" panose="020B0604020202020204" pitchFamily="34" charset="0"/>
              </a:rPr>
              <a:t> Stadium klagen die Patienten über verminderte Sehschärfe und Schmerzen. Die Untersuchung zeigt eine Vitreitis, ein Papillenödem und multiple kleine grau-weiße Netzhautläsionen. Die Anzeichen und Symptome schwanken.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2) </a:t>
            </a:r>
            <a:r>
              <a:rPr lang="en-US" sz="1800" noProof="1">
                <a:solidFill>
                  <a:schemeClr val="bg1"/>
                </a:solidFill>
                <a:latin typeface="Arial" panose="020B0604020202020204" pitchFamily="34" charset="0"/>
              </a:rPr>
              <a:t>Im Spätstadium der Erkrankung ist das RPE depigmentiert, der Papillenrand ist blass und atrophisch, und die Netzhautgefäße sind verengt. Die Sehschärfe ist schlecht.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5219960D-EA64-4A69-989D-1D0ADEBD4C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868362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 wrap="square" lIns="25400" tIns="12700" rIns="25400" bIns="12700"/>
          <a:lstStyle/>
          <a:p>
            <a:pPr eaLnBrk="1" hangingPunct="1"/>
            <a:r>
              <a:rPr lang="en-US" sz="3600" noProof="1"/>
              <a:t>F/A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1F4B053-14CE-45BB-A918-BE8F90CF7033}"/>
              </a:ext>
            </a:extLst>
          </p:cNvPr>
          <p:cNvSpPr txBox="1"/>
          <p:nvPr/>
        </p:nvSpPr>
        <p:spPr>
          <a:xfrm>
            <a:off x="2196991" y="304800"/>
            <a:ext cx="4750018" cy="3026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Diffuse unilaterale subakute Neuroretinitis</a:t>
            </a:r>
          </a:p>
        </p:txBody>
      </p:sp>
    </p:spTree>
    <p:extLst>
      <p:ext uri="{BB962C8B-B14F-4D97-AF65-F5344CB8AC3E}">
        <p14:creationId xmlns:p14="http://schemas.microsoft.com/office/powerpoint/2010/main" val="36583497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451629" y="5879068"/>
            <a:ext cx="2240743" cy="271869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600" i="1" noProof="1"/>
              <a:t>DUSN: </a:t>
            </a:r>
            <a:r>
              <a:rPr lang="en-US" sz="1600" noProof="1"/>
              <a:t>Akutes Stadium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570FFD6-DE2B-48C3-BED2-41A2171F09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4854" y="1365240"/>
            <a:ext cx="5154291" cy="412752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1A37188-64E0-4A6D-B1C8-0A214E34B4B4}"/>
              </a:ext>
            </a:extLst>
          </p:cNvPr>
          <p:cNvSpPr txBox="1"/>
          <p:nvPr/>
        </p:nvSpPr>
        <p:spPr>
          <a:xfrm>
            <a:off x="2196991" y="304800"/>
            <a:ext cx="4750018" cy="3026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Diffuse unilaterale subakute Neuroretinitis</a:t>
            </a:r>
          </a:p>
        </p:txBody>
      </p:sp>
    </p:spTree>
    <p:extLst>
      <p:ext uri="{BB962C8B-B14F-4D97-AF65-F5344CB8AC3E}">
        <p14:creationId xmlns:p14="http://schemas.microsoft.com/office/powerpoint/2010/main" val="21063786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1414463"/>
            <a:ext cx="8534400" cy="5138737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sz="1800" i="1" noProof="1">
                <a:latin typeface="Arial" panose="020B0604020202020204" pitchFamily="34" charset="0"/>
              </a:rPr>
              <a:t>Wer ist der typische DUSN-Patient? </a:t>
            </a:r>
            <a:r>
              <a:rPr lang="en-US" sz="1800" noProof="1">
                <a:solidFill>
                  <a:srgbClr val="0000FF"/>
                </a:solidFill>
                <a:latin typeface="Arial" panose="020B0604020202020204" pitchFamily="34" charset="0"/>
              </a:rPr>
              <a:t>Ein ansonsten gesunder Jugendlicher oder junger Erwachsener</a:t>
            </a:r>
          </a:p>
          <a:p>
            <a:pPr eaLnBrk="1" hangingPunct="1"/>
            <a:r>
              <a:rPr lang="en-US" sz="1800" i="1" noProof="1">
                <a:latin typeface="Arial" panose="020B0604020202020204" pitchFamily="34" charset="0"/>
              </a:rPr>
              <a:t>DUSN verläuft in zwei Stadien – welche sind das?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sz="1800" noProof="1">
                <a:latin typeface="Arial" panose="020B0604020202020204" pitchFamily="34" charset="0"/>
              </a:rPr>
              <a:t>1) </a:t>
            </a:r>
            <a:r>
              <a:rPr lang="en-US" sz="1800" noProof="1">
                <a:solidFill>
                  <a:srgbClr val="0000FF"/>
                </a:solidFill>
                <a:latin typeface="Arial" panose="020B0604020202020204" pitchFamily="34" charset="0"/>
              </a:rPr>
              <a:t>Im </a:t>
            </a:r>
            <a:r>
              <a:rPr lang="en-US" sz="1800" b="1" noProof="1">
                <a:solidFill>
                  <a:srgbClr val="0000FF"/>
                </a:solidFill>
                <a:latin typeface="Arial" panose="020B0604020202020204" pitchFamily="34" charset="0"/>
              </a:rPr>
              <a:t>akuten</a:t>
            </a:r>
            <a:r>
              <a:rPr lang="en-US" sz="1800" noProof="1">
                <a:solidFill>
                  <a:srgbClr val="0000FF"/>
                </a:solidFill>
                <a:latin typeface="Arial" panose="020B0604020202020204" pitchFamily="34" charset="0"/>
              </a:rPr>
              <a:t> Stadium klagen die Patienten über verminderte Sehschärfe und Schmerzen. Die Untersuchung zeigt eine Vitreitis, ein Papillenödem und multiple kleine grau-weiße Netzhautläsionen. Die Anzeichen und Symptome schwanken.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sz="1800" i="1" noProof="1">
                <a:latin typeface="Arial" panose="020B0604020202020204" pitchFamily="34" charset="0"/>
              </a:rPr>
              <a:t>2) </a:t>
            </a:r>
            <a:r>
              <a:rPr lang="en-US" sz="1800" noProof="1">
                <a:solidFill>
                  <a:schemeClr val="bg1"/>
                </a:solidFill>
                <a:latin typeface="Arial" panose="020B0604020202020204" pitchFamily="34" charset="0"/>
              </a:rPr>
              <a:t>Im Spätstadium der Erkrankung ist das RPE depigmentiert, der Papillenrand ist blass und atrophisch, und die Netzhautgefäße sind verengt. Die Sehschärfe ist schlecht.</a:t>
            </a:r>
          </a:p>
        </p:txBody>
      </p:sp>
      <p:sp>
        <p:nvSpPr>
          <p:cNvPr id="37894" name="TextBox 5"/>
          <p:cNvSpPr txBox="1">
            <a:spLocks noChangeArrowheads="1"/>
          </p:cNvSpPr>
          <p:nvPr/>
        </p:nvSpPr>
        <p:spPr bwMode="auto">
          <a:xfrm>
            <a:off x="1219200" y="3657600"/>
            <a:ext cx="1327608" cy="271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chemeClr val="bg1"/>
              </a:buClr>
              <a:buFont typeface="Wingdings" panose="05000000000000000000" pitchFamily="2" charset="2"/>
              <a:buNone/>
            </a:pPr>
            <a:r>
              <a:rPr lang="en-US" sz="1600" i="1" noProof="1"/>
              <a:t>(dann diese)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5219960D-EA64-4A69-989D-1D0ADEBD4C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868362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 wrap="square" lIns="25400" tIns="12700" rIns="25400" bIns="12700"/>
          <a:lstStyle/>
          <a:p>
            <a:pPr eaLnBrk="1" hangingPunct="1"/>
            <a:r>
              <a:rPr lang="en-US" sz="1800" noProof="1"/>
              <a:t>A/Q</a:t>
            </a: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A92FEB84-16E5-52FF-9B24-E4DBCB3B5ACA}"/>
              </a:ext>
            </a:extLst>
          </p:cNvPr>
          <p:cNvSpPr txBox="1"/>
          <p:nvPr/>
        </p:nvSpPr>
        <p:spPr>
          <a:xfrm>
            <a:off x="2196991" y="304800"/>
            <a:ext cx="4750018" cy="3026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Diffuse unilaterale subakute Neuroretinitis</a:t>
            </a:r>
          </a:p>
        </p:txBody>
      </p:sp>
    </p:spTree>
    <p:extLst>
      <p:ext uri="{BB962C8B-B14F-4D97-AF65-F5344CB8AC3E}">
        <p14:creationId xmlns:p14="http://schemas.microsoft.com/office/powerpoint/2010/main" val="20714909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1414463"/>
            <a:ext cx="8534400" cy="5138737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sz="1800" i="1" noProof="1">
                <a:latin typeface="Arial" panose="020B0604020202020204" pitchFamily="34" charset="0"/>
              </a:rPr>
              <a:t>Wer ist der typische DUSN-Patient? </a:t>
            </a:r>
            <a:r>
              <a:rPr lang="en-US" sz="1800" noProof="1">
                <a:solidFill>
                  <a:srgbClr val="0000FF"/>
                </a:solidFill>
                <a:latin typeface="Arial" panose="020B0604020202020204" pitchFamily="34" charset="0"/>
              </a:rPr>
              <a:t>Ein ansonsten gesunder Jugendlicher oder junger Erwachsener</a:t>
            </a:r>
          </a:p>
          <a:p>
            <a:pPr eaLnBrk="1" hangingPunct="1"/>
            <a:r>
              <a:rPr lang="en-US" sz="1800" i="1" noProof="1">
                <a:latin typeface="Arial" panose="020B0604020202020204" pitchFamily="34" charset="0"/>
              </a:rPr>
              <a:t>DUSN verläuft in zwei Stadien – welche sind das?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sz="1800" noProof="1">
                <a:latin typeface="Arial" panose="020B0604020202020204" pitchFamily="34" charset="0"/>
              </a:rPr>
              <a:t>1) </a:t>
            </a:r>
            <a:r>
              <a:rPr lang="en-US" sz="1800" noProof="1">
                <a:solidFill>
                  <a:srgbClr val="0000FF"/>
                </a:solidFill>
                <a:latin typeface="Arial" panose="020B0604020202020204" pitchFamily="34" charset="0"/>
              </a:rPr>
              <a:t>Im </a:t>
            </a:r>
            <a:r>
              <a:rPr lang="en-US" sz="1800" b="1" noProof="1">
                <a:solidFill>
                  <a:srgbClr val="0000FF"/>
                </a:solidFill>
                <a:latin typeface="Arial" panose="020B0604020202020204" pitchFamily="34" charset="0"/>
              </a:rPr>
              <a:t>akuten</a:t>
            </a:r>
            <a:r>
              <a:rPr lang="en-US" sz="1800" noProof="1">
                <a:solidFill>
                  <a:srgbClr val="0000FF"/>
                </a:solidFill>
                <a:latin typeface="Arial" panose="020B0604020202020204" pitchFamily="34" charset="0"/>
              </a:rPr>
              <a:t> Stadium klagen die Patienten über verminderte Sehschärfe und Schmerzen. Die Untersuchung zeigt eine Vitreitis, ein Papillenödem und multiple kleine grau-weiße Netzhautläsionen. Die Anzeichen und Symptome schwanken.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sz="1800" i="1" noProof="1">
                <a:latin typeface="Arial" panose="020B0604020202020204" pitchFamily="34" charset="0"/>
              </a:rPr>
              <a:t>2) </a:t>
            </a:r>
            <a:r>
              <a:rPr lang="en-US" sz="1800" noProof="1">
                <a:solidFill>
                  <a:srgbClr val="0000FF"/>
                </a:solidFill>
                <a:latin typeface="Arial" panose="020B0604020202020204" pitchFamily="34" charset="0"/>
              </a:rPr>
              <a:t>Im Spätstadium der Erkrankung ist das RPE depigmentiert, der Papillenrand ist blass und atrophisch, und die Netzhautgefäße sind verengt. Die Sehschärfe ist schlecht.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6E05039-C83B-434C-81A2-2568441B9E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18872"/>
            <a:ext cx="7543800" cy="86868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 wrap="square" lIns="25400" tIns="12700" rIns="25400" bIns="12700"/>
          <a:lstStyle/>
          <a:p>
            <a:pPr eaLnBrk="1" hangingPunct="1"/>
            <a:r>
              <a:rPr lang="en-US" sz="3600" noProof="1">
                <a:solidFill>
                  <a:srgbClr val="330066"/>
                </a:solidFill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1614C55-3B30-48F0-AB01-D022F50989B8}"/>
              </a:ext>
            </a:extLst>
          </p:cNvPr>
          <p:cNvSpPr txBox="1"/>
          <p:nvPr/>
        </p:nvSpPr>
        <p:spPr>
          <a:xfrm>
            <a:off x="2196991" y="304800"/>
            <a:ext cx="4750018" cy="3026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Diffuse unilaterale subakute Neuroretinitis</a:t>
            </a:r>
          </a:p>
        </p:txBody>
      </p:sp>
    </p:spTree>
    <p:extLst>
      <p:ext uri="{BB962C8B-B14F-4D97-AF65-F5344CB8AC3E}">
        <p14:creationId xmlns:p14="http://schemas.microsoft.com/office/powerpoint/2010/main" val="25861922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549927" y="5879068"/>
            <a:ext cx="2044149" cy="271869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600" i="1" noProof="1"/>
              <a:t>DUSN: </a:t>
            </a:r>
            <a:r>
              <a:rPr lang="en-US" sz="1600" noProof="1"/>
              <a:t>Spätstadium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164623E-3B69-4E1D-AFD1-67DC7600DB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5375" y="1365240"/>
            <a:ext cx="5773248" cy="412752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B176685-CA0E-47E3-9179-8655F0FA8CAD}"/>
              </a:ext>
            </a:extLst>
          </p:cNvPr>
          <p:cNvSpPr txBox="1"/>
          <p:nvPr/>
        </p:nvSpPr>
        <p:spPr>
          <a:xfrm>
            <a:off x="2196991" y="304800"/>
            <a:ext cx="4750018" cy="3026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Diffuse unilaterale subakute Neuroretinitis</a:t>
            </a:r>
          </a:p>
        </p:txBody>
      </p:sp>
    </p:spTree>
    <p:extLst>
      <p:ext uri="{BB962C8B-B14F-4D97-AF65-F5344CB8AC3E}">
        <p14:creationId xmlns:p14="http://schemas.microsoft.com/office/powerpoint/2010/main" val="22464643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1414463"/>
            <a:ext cx="8534400" cy="5138737"/>
          </a:xfrm>
        </p:spPr>
        <p:txBody>
          <a:bodyPr wrap="square" lIns="25400" tIns="12700" rIns="25400" bIns="12700"/>
          <a:lstStyle/>
          <a:p>
            <a:pPr eaLnBrk="1" hangingPunct="1">
              <a:defRPr/>
            </a:pPr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Wer ist der typische DUSN-Patient?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Ein ansonsten gesunder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Jugendlicher oder junger Erwachsener</a:t>
            </a:r>
          </a:p>
          <a:p>
            <a:pPr eaLnBrk="1" hangingPunct="1">
              <a:defRPr/>
            </a:pPr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DUSN verläuft in zwei Stadien – welche sind das?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1) Im </a:t>
            </a:r>
            <a:r>
              <a:rPr lang="en-US" sz="1800" b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akuten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 Stadium klagen die Patienten über verminderte Sehschärfe und Schmerzen. Die Untersuchung zeigt eine Vitreitis, ein Papillenödem und multiple kleine grau-weiße Netzhautläsionen. Die Anzeichen und Symptome schwanken.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2)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Im Spätstadium der Erkrankung ist das RPE depigmentiert, der Papillenrand ist blass und atrophisch, und die Netzhautgefäße sind verengt. Die Sehschärfe ist schlecht.</a:t>
            </a:r>
          </a:p>
        </p:txBody>
      </p:sp>
      <p:sp>
        <p:nvSpPr>
          <p:cNvPr id="48134" name="TextBox 1"/>
          <p:cNvSpPr txBox="1">
            <a:spLocks noChangeArrowheads="1"/>
          </p:cNvSpPr>
          <p:nvPr/>
        </p:nvSpPr>
        <p:spPr bwMode="auto">
          <a:xfrm>
            <a:off x="306324" y="4343400"/>
            <a:ext cx="8531352" cy="130599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chemeClr val="bg1"/>
              </a:buClr>
              <a:buFont typeface="Wingdings" panose="05000000000000000000" pitchFamily="2" charset="2"/>
              <a:buNone/>
            </a:pPr>
            <a:r>
              <a:rPr lang="en-US" sz="1600" i="1" noProof="1">
                <a:solidFill>
                  <a:srgbClr val="0000FF"/>
                </a:solidFill>
              </a:rPr>
              <a:t>Hmm… Eine Erkrankung, die junge, gesunde Erwachsene betrifft… </a:t>
            </a:r>
            <a:r>
              <a:rPr lang="en-US" sz="1600" i="1" noProof="1">
                <a:solidFill>
                  <a:schemeClr val="accent5">
                    <a:lumMod val="75000"/>
                  </a:schemeClr>
                </a:solidFill>
              </a:rPr>
              <a:t>zu Sehstörungen führt… Vitritis… multiple kleine weißliche Läsionen… kann schwanken. Welche allgemeine Krankheitsgruppe fällt Ihnen angesichts dieser Beschreibung ein?</a:t>
            </a:r>
          </a:p>
          <a:p>
            <a:pPr eaLnBrk="1" hangingPunct="1">
              <a:buClr>
                <a:schemeClr val="bg1"/>
              </a:buClr>
              <a:buNone/>
            </a:pPr>
            <a:r>
              <a:rPr lang="en-US" sz="1600" b="1" noProof="1">
                <a:solidFill>
                  <a:schemeClr val="accent5">
                    <a:lumMod val="75000"/>
                  </a:schemeClr>
                </a:solidFill>
              </a:rPr>
              <a:t>White-Dot-Syndrome</a:t>
            </a:r>
            <a:r>
              <a:rPr lang="en-US" sz="1600" noProof="1">
                <a:solidFill>
                  <a:schemeClr val="accent5">
                    <a:lumMod val="75000"/>
                  </a:schemeClr>
                </a:solidFill>
              </a:rPr>
              <a:t>. Wenn Sie mit einem Patienten konfrontiert sind, bei dem ein WDS vermutet wird, </a:t>
            </a:r>
            <a:r>
              <a:rPr lang="en-US" sz="1600" u="sng" noProof="1">
                <a:solidFill>
                  <a:schemeClr val="accent5">
                    <a:lumMod val="75000"/>
                  </a:schemeClr>
                </a:solidFill>
              </a:rPr>
              <a:t>sollten Sie stets in Betracht ziehen, ob es sich um DUSN handeln könnte.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2CCEC66-E8C7-44FF-BE18-EB4476C3CC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18872"/>
            <a:ext cx="7543800" cy="86868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 wrap="square" lIns="25400" tIns="12700" rIns="25400" bIns="12700"/>
          <a:lstStyle/>
          <a:p>
            <a:pPr eaLnBrk="1" hangingPunct="1"/>
            <a:r>
              <a:rPr lang="en-US" sz="3600" noProof="1">
                <a:solidFill>
                  <a:srgbClr val="330066"/>
                </a:solidFill>
                <a:latin typeface="Arial" panose="020B0604020202020204" pitchFamily="34" charset="0"/>
              </a:rPr>
              <a:t>F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54FF5D4-B02B-493A-9FBF-9976CC7D1BD2}"/>
              </a:ext>
            </a:extLst>
          </p:cNvPr>
          <p:cNvSpPr txBox="1"/>
          <p:nvPr/>
        </p:nvSpPr>
        <p:spPr>
          <a:xfrm>
            <a:off x="2196991" y="304800"/>
            <a:ext cx="4750018" cy="3026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Diffuse unilaterale subakute Neuroretinitis</a:t>
            </a:r>
          </a:p>
        </p:txBody>
      </p:sp>
    </p:spTree>
    <p:extLst>
      <p:ext uri="{BB962C8B-B14F-4D97-AF65-F5344CB8AC3E}">
        <p14:creationId xmlns:p14="http://schemas.microsoft.com/office/powerpoint/2010/main" val="31252591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1414463"/>
            <a:ext cx="8534400" cy="5138737"/>
          </a:xfrm>
        </p:spPr>
        <p:txBody>
          <a:bodyPr wrap="square" lIns="25400" tIns="12700" rIns="25400" bIns="12700"/>
          <a:lstStyle/>
          <a:p>
            <a:pPr eaLnBrk="1" hangingPunct="1">
              <a:defRPr/>
            </a:pPr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Wer ist der typische DUSN-Patient?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Ein ansonsten gesunder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Jugendlicher oder junger Erwachsener</a:t>
            </a:r>
          </a:p>
          <a:p>
            <a:pPr eaLnBrk="1" hangingPunct="1">
              <a:defRPr/>
            </a:pPr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DUSN verläuft in zwei Stadien – welche sind das?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1) Im </a:t>
            </a:r>
            <a:r>
              <a:rPr lang="en-US" sz="1800" b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akuten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 Stadium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klagen die Patienten über verminderte Sehschärfe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und Schmerzen. Die Untersuchung zeigt eine Vitreitis, ein Papillenödem und multiple kleine grau-weiße Netzhautläsionen. Die Anzeichen und Symptome schwanken.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2)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Im Spätstadium der Erkrankung ist das RPE depigmentiert, der Papillenrand ist blass und atrophisch, und die Netzhautgefäße sind verengt. Die Sehschärfe ist schlecht.</a:t>
            </a:r>
          </a:p>
        </p:txBody>
      </p:sp>
      <p:sp>
        <p:nvSpPr>
          <p:cNvPr id="48134" name="TextBox 1"/>
          <p:cNvSpPr txBox="1">
            <a:spLocks noChangeArrowheads="1"/>
          </p:cNvSpPr>
          <p:nvPr/>
        </p:nvSpPr>
        <p:spPr bwMode="auto">
          <a:xfrm>
            <a:off x="306324" y="4343400"/>
            <a:ext cx="8531352" cy="130599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chemeClr val="bg1"/>
              </a:buClr>
              <a:buFont typeface="Wingdings" panose="05000000000000000000" pitchFamily="2" charset="2"/>
              <a:buNone/>
            </a:pPr>
            <a:r>
              <a:rPr lang="en-US" sz="1600" i="1" noProof="1">
                <a:solidFill>
                  <a:srgbClr val="0000FF"/>
                </a:solidFill>
              </a:rPr>
              <a:t>Hmm… Eine Erkrankung, die junge, gesunde Erwachsene betrifft… zu Sehstörungen führt… </a:t>
            </a:r>
            <a:r>
              <a:rPr lang="en-US" sz="1600" i="1" noProof="1">
                <a:solidFill>
                  <a:schemeClr val="accent5">
                    <a:lumMod val="75000"/>
                  </a:schemeClr>
                </a:solidFill>
              </a:rPr>
              <a:t>Vitritis… multiple kleine weißliche Läsionen… kann schwanken. Welche allgemeine Krankheitsgruppe fällt Ihnen angesichts dieser Beschreibung ein?</a:t>
            </a:r>
          </a:p>
          <a:p>
            <a:pPr eaLnBrk="1" hangingPunct="1">
              <a:buClr>
                <a:schemeClr val="bg1"/>
              </a:buClr>
              <a:buNone/>
            </a:pPr>
            <a:r>
              <a:rPr lang="en-US" sz="1600" b="1" noProof="1">
                <a:solidFill>
                  <a:schemeClr val="accent5">
                    <a:lumMod val="75000"/>
                  </a:schemeClr>
                </a:solidFill>
              </a:rPr>
              <a:t>White-Dot-Syndrome</a:t>
            </a:r>
            <a:r>
              <a:rPr lang="en-US" sz="1600" noProof="1">
                <a:solidFill>
                  <a:schemeClr val="accent5">
                    <a:lumMod val="75000"/>
                  </a:schemeClr>
                </a:solidFill>
              </a:rPr>
              <a:t>. Wenn Sie mit einem Patienten konfrontiert sind, bei dem ein WDS vermutet wird, </a:t>
            </a:r>
            <a:r>
              <a:rPr lang="en-US" sz="1600" u="sng" noProof="1">
                <a:solidFill>
                  <a:schemeClr val="accent5">
                    <a:lumMod val="75000"/>
                  </a:schemeClr>
                </a:solidFill>
              </a:rPr>
              <a:t>sollten Sie stets in Betracht ziehen, ob es sich um DUSN handeln könnte.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2CCEC66-E8C7-44FF-BE18-EB4476C3CC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18872"/>
            <a:ext cx="7543800" cy="86868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 wrap="square" lIns="25400" tIns="12700" rIns="25400" bIns="12700"/>
          <a:lstStyle/>
          <a:p>
            <a:pPr eaLnBrk="1" hangingPunct="1"/>
            <a:r>
              <a:rPr lang="en-US" sz="3600" noProof="1">
                <a:solidFill>
                  <a:srgbClr val="330066"/>
                </a:solidFill>
                <a:latin typeface="Arial" panose="020B0604020202020204" pitchFamily="34" charset="0"/>
              </a:rPr>
              <a:t>F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B8C4D2D-C891-4788-9996-1EB8B5D71F68}"/>
              </a:ext>
            </a:extLst>
          </p:cNvPr>
          <p:cNvSpPr txBox="1"/>
          <p:nvPr/>
        </p:nvSpPr>
        <p:spPr>
          <a:xfrm>
            <a:off x="2196991" y="304800"/>
            <a:ext cx="4750018" cy="3026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Diffuse unilaterale subakute Neuroretinitis</a:t>
            </a:r>
          </a:p>
        </p:txBody>
      </p:sp>
    </p:spTree>
    <p:extLst>
      <p:ext uri="{BB962C8B-B14F-4D97-AF65-F5344CB8AC3E}">
        <p14:creationId xmlns:p14="http://schemas.microsoft.com/office/powerpoint/2010/main" val="2367456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1414463"/>
            <a:ext cx="8534400" cy="5138737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1800" i="1" noProof="1">
                <a:solidFill>
                  <a:schemeClr val="bg1">
                    <a:lumMod val="75000"/>
                  </a:schemeClr>
                </a:solidFill>
              </a:rPr>
              <a:t>Welche Erregerklasse ist an der DUSN beteiligt?      </a:t>
            </a:r>
            <a:r>
              <a:rPr lang="en-US" sz="1800" i="1" noProof="1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800" b="1" i="1" noProof="1">
                <a:solidFill>
                  <a:srgbClr val="0000FF"/>
                </a:solidFill>
              </a:rPr>
              <a:t>Nematoden</a:t>
            </a:r>
          </a:p>
          <a:p>
            <a:pPr marL="344487" lvl="1" indent="0" eaLnBrk="1" hangingPunct="1">
              <a:buNone/>
            </a:pPr>
            <a:endParaRPr lang="en-US" sz="3600" noProof="1">
              <a:solidFill>
                <a:srgbClr val="0000FF"/>
              </a:solidFill>
            </a:endParaRP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96AD61BC-DF9D-48C9-9A35-03F19FD3D4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18872"/>
            <a:ext cx="7543800" cy="86868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 wrap="square" lIns="25400" tIns="12700" rIns="25400" bIns="12700"/>
          <a:lstStyle/>
          <a:p>
            <a:pPr eaLnBrk="1" hangingPunct="1"/>
            <a:r>
              <a:rPr lang="en-US" sz="3600" noProof="1">
                <a:solidFill>
                  <a:srgbClr val="330066"/>
                </a:solidFill>
                <a:latin typeface="Arial" panose="020B0604020202020204" pitchFamily="34" charset="0"/>
              </a:rPr>
              <a:t>F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E5A530-E124-489C-B4FF-E6D64CEB91C9}"/>
              </a:ext>
            </a:extLst>
          </p:cNvPr>
          <p:cNvSpPr txBox="1"/>
          <p:nvPr/>
        </p:nvSpPr>
        <p:spPr>
          <a:xfrm>
            <a:off x="384804" y="2362200"/>
            <a:ext cx="5319085" cy="7643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600" i="1" noProof="1">
                <a:solidFill>
                  <a:srgbClr val="0000FF"/>
                </a:solidFill>
              </a:rPr>
              <a:t>Wie lautet der gebräuchliche/umgangssprachliche Name für die Nematoden?</a:t>
            </a:r>
          </a:p>
          <a:p>
            <a:r>
              <a:rPr lang="en-US" sz="1600" noProof="1">
                <a:solidFill>
                  <a:schemeClr val="accent5">
                    <a:lumMod val="60000"/>
                    <a:lumOff val="40000"/>
                  </a:schemeClr>
                </a:solidFill>
              </a:rPr>
              <a:t>Der Fadenwurm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32E55CD-657E-4ED1-A345-7DF7443CAADF}"/>
              </a:ext>
            </a:extLst>
          </p:cNvPr>
          <p:cNvSpPr txBox="1"/>
          <p:nvPr/>
        </p:nvSpPr>
        <p:spPr>
          <a:xfrm>
            <a:off x="2196991" y="304800"/>
            <a:ext cx="4750018" cy="3026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Diffuse unilaterale subakute Neuroretinitis</a:t>
            </a:r>
          </a:p>
        </p:txBody>
      </p:sp>
    </p:spTree>
    <p:extLst>
      <p:ext uri="{BB962C8B-B14F-4D97-AF65-F5344CB8AC3E}">
        <p14:creationId xmlns:p14="http://schemas.microsoft.com/office/powerpoint/2010/main" val="9864600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1414463"/>
            <a:ext cx="8534400" cy="5138737"/>
          </a:xfrm>
        </p:spPr>
        <p:txBody>
          <a:bodyPr wrap="square" lIns="25400" tIns="12700" rIns="25400" bIns="12700"/>
          <a:lstStyle/>
          <a:p>
            <a:pPr eaLnBrk="1" hangingPunct="1">
              <a:defRPr/>
            </a:pPr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Wer ist der typische DUSN-Patient?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Ein ansonsten gesunder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Jugendlicher oder junger Erwachsener</a:t>
            </a:r>
          </a:p>
          <a:p>
            <a:pPr eaLnBrk="1" hangingPunct="1">
              <a:defRPr/>
            </a:pPr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DUSN verläuft in zwei Stadien – welche sind das?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1) Im </a:t>
            </a:r>
            <a:r>
              <a:rPr lang="en-US" sz="1800" b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akuten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 Stadium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klagen die Patienten über verminderte Sehschärfe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und Schmerzen. Die Untersuchung zeigt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eine Vitreitis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, ein Papillenödem und multiple kleine grau-weiße Netzhautläsionen. Die Anzeichen und Symptome schwanken.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2)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Im Spätstadium der Erkrankung ist das RPE depigmentiert, der Papillenrand ist blass und atrophisch, und die Netzhautgefäße sind verengt. Die Sehschärfe ist schlecht.</a:t>
            </a:r>
          </a:p>
        </p:txBody>
      </p:sp>
      <p:sp>
        <p:nvSpPr>
          <p:cNvPr id="48134" name="TextBox 1"/>
          <p:cNvSpPr txBox="1">
            <a:spLocks noChangeArrowheads="1"/>
          </p:cNvSpPr>
          <p:nvPr/>
        </p:nvSpPr>
        <p:spPr bwMode="auto">
          <a:xfrm>
            <a:off x="306324" y="4343400"/>
            <a:ext cx="8531352" cy="130599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chemeClr val="bg1"/>
              </a:buClr>
              <a:buFont typeface="Wingdings" panose="05000000000000000000" pitchFamily="2" charset="2"/>
              <a:buNone/>
            </a:pPr>
            <a:r>
              <a:rPr lang="en-US" sz="1600" i="1" noProof="1">
                <a:solidFill>
                  <a:srgbClr val="0000FF"/>
                </a:solidFill>
              </a:rPr>
              <a:t>Hmm… Eine Erkrankung, die junge, gesunde Erwachsene betrifft… zu verminderter Sehschärfe führt… Vitritis… </a:t>
            </a:r>
            <a:r>
              <a:rPr lang="en-US" sz="1600" i="1" noProof="1">
                <a:solidFill>
                  <a:schemeClr val="accent5">
                    <a:lumMod val="75000"/>
                  </a:schemeClr>
                </a:solidFill>
              </a:rPr>
              <a:t>multiple kleine weißliche Läsionen… kann schwanken. Welche allgemeine Krankheitsgruppe fällt Ihnen angesichts dieser Beschreibung ein?</a:t>
            </a:r>
          </a:p>
          <a:p>
            <a:pPr eaLnBrk="1" hangingPunct="1">
              <a:buClr>
                <a:schemeClr val="bg1"/>
              </a:buClr>
              <a:buNone/>
            </a:pPr>
            <a:r>
              <a:rPr lang="en-US" sz="1600" b="1" noProof="1">
                <a:solidFill>
                  <a:schemeClr val="accent5">
                    <a:lumMod val="75000"/>
                  </a:schemeClr>
                </a:solidFill>
              </a:rPr>
              <a:t>White-Dot-Syndrome</a:t>
            </a:r>
            <a:r>
              <a:rPr lang="en-US" sz="1600" noProof="1">
                <a:solidFill>
                  <a:schemeClr val="accent5">
                    <a:lumMod val="75000"/>
                  </a:schemeClr>
                </a:solidFill>
              </a:rPr>
              <a:t>. Wenn Sie mit einem Patienten konfrontiert sind, bei dem ein WDS vermutet wird, </a:t>
            </a:r>
            <a:r>
              <a:rPr lang="en-US" sz="1600" u="sng" noProof="1">
                <a:solidFill>
                  <a:schemeClr val="accent5">
                    <a:lumMod val="75000"/>
                  </a:schemeClr>
                </a:solidFill>
              </a:rPr>
              <a:t>sollten Sie stets in Betracht ziehen, ob es sich um DUSN handeln könnte.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2CCEC66-E8C7-44FF-BE18-EB4476C3CC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18872"/>
            <a:ext cx="7543800" cy="86868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 wrap="square" lIns="25400" tIns="12700" rIns="25400" bIns="12700"/>
          <a:lstStyle/>
          <a:p>
            <a:pPr eaLnBrk="1" hangingPunct="1"/>
            <a:r>
              <a:rPr lang="en-US" sz="3600" noProof="1">
                <a:solidFill>
                  <a:srgbClr val="330066"/>
                </a:solidFill>
                <a:latin typeface="Arial" panose="020B0604020202020204" pitchFamily="34" charset="0"/>
              </a:rPr>
              <a:t>F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082E399-F8BD-4F57-8562-8AC3B7452C7A}"/>
              </a:ext>
            </a:extLst>
          </p:cNvPr>
          <p:cNvSpPr txBox="1"/>
          <p:nvPr/>
        </p:nvSpPr>
        <p:spPr>
          <a:xfrm>
            <a:off x="2196991" y="304800"/>
            <a:ext cx="4750018" cy="3026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Diffuse unilaterale subakute Neuroretinitis</a:t>
            </a:r>
          </a:p>
        </p:txBody>
      </p:sp>
    </p:spTree>
    <p:extLst>
      <p:ext uri="{BB962C8B-B14F-4D97-AF65-F5344CB8AC3E}">
        <p14:creationId xmlns:p14="http://schemas.microsoft.com/office/powerpoint/2010/main" val="20284547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1414463"/>
            <a:ext cx="8534400" cy="5138737"/>
          </a:xfrm>
        </p:spPr>
        <p:txBody>
          <a:bodyPr wrap="square" lIns="25400" tIns="12700" rIns="25400" bIns="12700"/>
          <a:lstStyle/>
          <a:p>
            <a:pPr eaLnBrk="1" hangingPunct="1">
              <a:defRPr/>
            </a:pPr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Wer ist der typische DUSN-Patient?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Ein ansonsten gesunder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Jugendlicher oder junger Erwachsener</a:t>
            </a:r>
          </a:p>
          <a:p>
            <a:pPr eaLnBrk="1" hangingPunct="1">
              <a:defRPr/>
            </a:pPr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DUSN verläuft in zwei Stadien – welche sind das?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1) Im </a:t>
            </a:r>
            <a:r>
              <a:rPr lang="en-US" sz="1800" b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akuten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 Stadium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klagen die Patienten über verminderte Sehschärfe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und Schmerzen. Die Untersuchung zeigt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eine Vitreitis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, ein Papillenödem und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multiple kleine grau-weiße Netzhautläsionen.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Die Anzeichen und Symptome schwanken.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2)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Im Spätstadium der Erkrankung ist das RPE depigmentiert, der Papillenrand ist blass und atrophisch, und die Netzhautgefäße sind verengt. Die Sehschärfe ist schlecht.</a:t>
            </a:r>
          </a:p>
        </p:txBody>
      </p:sp>
      <p:sp>
        <p:nvSpPr>
          <p:cNvPr id="48134" name="TextBox 1"/>
          <p:cNvSpPr txBox="1">
            <a:spLocks noChangeArrowheads="1"/>
          </p:cNvSpPr>
          <p:nvPr/>
        </p:nvSpPr>
        <p:spPr bwMode="auto">
          <a:xfrm>
            <a:off x="306324" y="4343400"/>
            <a:ext cx="8531352" cy="130599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chemeClr val="bg1"/>
              </a:buClr>
              <a:buNone/>
            </a:pPr>
            <a:r>
              <a:rPr lang="en-US" sz="1600" i="1" noProof="1">
                <a:solidFill>
                  <a:srgbClr val="0000FF"/>
                </a:solidFill>
              </a:rPr>
              <a:t>Hmm… Eine Erkrankung, die junge, gesunde Erwachsene betrifft… zu verminderter Sehschärfe führt… Vitritis… multiple kleine weißliche Läsionen… </a:t>
            </a:r>
            <a:r>
              <a:rPr lang="en-US" sz="1600" i="1" noProof="1">
                <a:solidFill>
                  <a:schemeClr val="accent5">
                    <a:lumMod val="75000"/>
                  </a:schemeClr>
                </a:solidFill>
              </a:rPr>
              <a:t>kann schwanken. Welche allgemeine Krankheitsgruppe fällt Ihnen angesichts dieser Beschreibung ein?</a:t>
            </a:r>
          </a:p>
          <a:p>
            <a:pPr eaLnBrk="1" hangingPunct="1">
              <a:buClr>
                <a:schemeClr val="bg1"/>
              </a:buClr>
              <a:buNone/>
            </a:pPr>
            <a:r>
              <a:rPr lang="en-US" sz="1600" b="1" noProof="1">
                <a:solidFill>
                  <a:schemeClr val="accent5">
                    <a:lumMod val="75000"/>
                  </a:schemeClr>
                </a:solidFill>
              </a:rPr>
              <a:t>White-Dot-Syndrome</a:t>
            </a:r>
            <a:r>
              <a:rPr lang="en-US" sz="1600" noProof="1">
                <a:solidFill>
                  <a:schemeClr val="accent5">
                    <a:lumMod val="75000"/>
                  </a:schemeClr>
                </a:solidFill>
              </a:rPr>
              <a:t>. Wenn Sie mit einem Patienten konfrontiert sind, bei dem ein WDS vermutet wird, </a:t>
            </a:r>
            <a:r>
              <a:rPr lang="en-US" sz="1600" u="sng" noProof="1">
                <a:solidFill>
                  <a:schemeClr val="accent5">
                    <a:lumMod val="75000"/>
                  </a:schemeClr>
                </a:solidFill>
              </a:rPr>
              <a:t>sollten Sie stets in Betracht ziehen, ob es sich um DUSN handeln könnte.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2CCEC66-E8C7-44FF-BE18-EB4476C3CC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18872"/>
            <a:ext cx="7543800" cy="86868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 wrap="square" lIns="25400" tIns="12700" rIns="25400" bIns="12700"/>
          <a:lstStyle/>
          <a:p>
            <a:pPr eaLnBrk="1" hangingPunct="1"/>
            <a:r>
              <a:rPr lang="en-US" sz="3600" noProof="1">
                <a:solidFill>
                  <a:srgbClr val="330066"/>
                </a:solidFill>
                <a:latin typeface="Arial" panose="020B0604020202020204" pitchFamily="34" charset="0"/>
              </a:rPr>
              <a:t>F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A42878-3A82-49C2-A897-6BB5CAE4B5D7}"/>
              </a:ext>
            </a:extLst>
          </p:cNvPr>
          <p:cNvSpPr txBox="1"/>
          <p:nvPr/>
        </p:nvSpPr>
        <p:spPr>
          <a:xfrm>
            <a:off x="2196991" y="304800"/>
            <a:ext cx="4750018" cy="3026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Diffuse unilaterale subakute Neuroretinitis</a:t>
            </a:r>
          </a:p>
        </p:txBody>
      </p:sp>
    </p:spTree>
    <p:extLst>
      <p:ext uri="{BB962C8B-B14F-4D97-AF65-F5344CB8AC3E}">
        <p14:creationId xmlns:p14="http://schemas.microsoft.com/office/powerpoint/2010/main" val="13831961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1414463"/>
            <a:ext cx="8534400" cy="5138737"/>
          </a:xfrm>
        </p:spPr>
        <p:txBody>
          <a:bodyPr wrap="square" lIns="25400" tIns="12700" rIns="25400" bIns="12700"/>
          <a:lstStyle/>
          <a:p>
            <a:pPr eaLnBrk="1" hangingPunct="1">
              <a:defRPr/>
            </a:pPr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Wer ist der typische DUSN-Patient?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Ein ansonsten gesunder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Jugendlicher oder junger Erwachsener</a:t>
            </a:r>
          </a:p>
          <a:p>
            <a:pPr eaLnBrk="1" hangingPunct="1">
              <a:defRPr/>
            </a:pPr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DUSN verläuft in zwei Stadien – welche sind das?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1) Im </a:t>
            </a:r>
            <a:r>
              <a:rPr lang="en-US" sz="1800" b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akuten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 Stadium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klagen die Patienten über verminderte Sehschärfe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und Schmerzen. Die Untersuchung zeigt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eine Vitreitis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, ein Papillenödem und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multiple kleine grau-weiße Netzhautläsionen.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Die Anzeichen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und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 Symptome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schwanken</a:t>
            </a:r>
            <a:r>
              <a:rPr lang="en-US" sz="1800" noProof="1">
                <a:solidFill>
                  <a:srgbClr val="0000FF"/>
                </a:solidFill>
                <a:latin typeface="Arial" panose="020B0604020202020204" pitchFamily="34" charset="0"/>
              </a:rPr>
              <a:t>.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2)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Im Spätstadium der Erkrankung ist das RPE depigmentiert, der Papillenrand ist blass und atrophisch, und die Netzhautgefäße sind verengt. Die Sehschärfe ist schlecht.</a:t>
            </a:r>
          </a:p>
        </p:txBody>
      </p:sp>
      <p:sp>
        <p:nvSpPr>
          <p:cNvPr id="48134" name="TextBox 1"/>
          <p:cNvSpPr txBox="1">
            <a:spLocks noChangeArrowheads="1"/>
          </p:cNvSpPr>
          <p:nvPr/>
        </p:nvSpPr>
        <p:spPr bwMode="auto">
          <a:xfrm>
            <a:off x="306324" y="4332801"/>
            <a:ext cx="8531352" cy="130599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chemeClr val="bg1"/>
              </a:buClr>
              <a:buNone/>
            </a:pPr>
            <a:r>
              <a:rPr lang="en-US" sz="1600" i="1" noProof="1">
                <a:solidFill>
                  <a:srgbClr val="0000FF"/>
                </a:solidFill>
              </a:rPr>
              <a:t>Hmm… Eine Erkrankung, die junge, gesunde Erwachsene betrifft… zu verminderter Sehschärfe führt… Vitritis… multiple kleine weißliche Läsionen… kann schwanken. </a:t>
            </a:r>
            <a:r>
              <a:rPr lang="en-US" sz="1600" i="1" noProof="1">
                <a:solidFill>
                  <a:schemeClr val="accent5">
                    <a:lumMod val="75000"/>
                  </a:schemeClr>
                </a:solidFill>
              </a:rPr>
              <a:t>Welche allgemeine Krankheitsgruppe fällt Ihnen angesichts dieser Beschreibung ein?</a:t>
            </a:r>
          </a:p>
          <a:p>
            <a:pPr eaLnBrk="1" hangingPunct="1">
              <a:buClr>
                <a:schemeClr val="bg1"/>
              </a:buClr>
              <a:buNone/>
            </a:pPr>
            <a:r>
              <a:rPr lang="en-US" sz="1600" b="1" noProof="1">
                <a:solidFill>
                  <a:schemeClr val="accent5">
                    <a:lumMod val="75000"/>
                  </a:schemeClr>
                </a:solidFill>
              </a:rPr>
              <a:t>White-Dot-Syndrome</a:t>
            </a:r>
            <a:r>
              <a:rPr lang="en-US" sz="1600" noProof="1">
                <a:solidFill>
                  <a:schemeClr val="accent5">
                    <a:lumMod val="75000"/>
                  </a:schemeClr>
                </a:solidFill>
              </a:rPr>
              <a:t>. Wenn Sie mit einem Patienten konfrontiert sind, bei dem ein WDS vermutet wird, </a:t>
            </a:r>
            <a:r>
              <a:rPr lang="en-US" sz="1600" u="sng" noProof="1">
                <a:solidFill>
                  <a:schemeClr val="accent5">
                    <a:lumMod val="75000"/>
                  </a:schemeClr>
                </a:solidFill>
              </a:rPr>
              <a:t>sollten Sie stets in Betracht ziehen, ob es sich um DUSN handeln könnte.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2CCEC66-E8C7-44FF-BE18-EB4476C3CC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18872"/>
            <a:ext cx="7543800" cy="86868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 wrap="square" lIns="25400" tIns="12700" rIns="25400" bIns="12700"/>
          <a:lstStyle/>
          <a:p>
            <a:pPr eaLnBrk="1" hangingPunct="1"/>
            <a:r>
              <a:rPr lang="en-US" sz="3600" noProof="1">
                <a:solidFill>
                  <a:srgbClr val="330066"/>
                </a:solidFill>
                <a:latin typeface="Arial" panose="020B0604020202020204" pitchFamily="34" charset="0"/>
              </a:rPr>
              <a:t>F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42D897E-870B-40A1-9E63-017A94B4B66A}"/>
              </a:ext>
            </a:extLst>
          </p:cNvPr>
          <p:cNvSpPr txBox="1"/>
          <p:nvPr/>
        </p:nvSpPr>
        <p:spPr>
          <a:xfrm>
            <a:off x="2196991" y="304800"/>
            <a:ext cx="4750018" cy="3026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Diffuse unilaterale subakute Neuroretinitis</a:t>
            </a:r>
          </a:p>
        </p:txBody>
      </p:sp>
    </p:spTree>
    <p:extLst>
      <p:ext uri="{BB962C8B-B14F-4D97-AF65-F5344CB8AC3E}">
        <p14:creationId xmlns:p14="http://schemas.microsoft.com/office/powerpoint/2010/main" val="36155818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1414463"/>
            <a:ext cx="8534400" cy="5138737"/>
          </a:xfrm>
        </p:spPr>
        <p:txBody>
          <a:bodyPr wrap="square" lIns="25400" tIns="12700" rIns="25400" bIns="12700"/>
          <a:lstStyle/>
          <a:p>
            <a:pPr eaLnBrk="1" hangingPunct="1">
              <a:defRPr/>
            </a:pPr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Wer ist der typische DUSN-Patient?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Ein ansonsten gesunder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Jugendlicher oder junger Erwachsener</a:t>
            </a:r>
          </a:p>
          <a:p>
            <a:pPr eaLnBrk="1" hangingPunct="1">
              <a:defRPr/>
            </a:pPr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DUSN verläuft in zwei Stadien – welche sind das?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1) Im </a:t>
            </a:r>
            <a:r>
              <a:rPr lang="en-US" sz="1800" b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akuten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 Stadium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klagen die Patienten über verminderte Sehschärfe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und Schmerzen. Die Untersuchung zeigt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eine Vitreitis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, ein Papillenödem und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multiple kleine grau-weiße Netzhautläsionen.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Die Anzeichen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und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 Symptome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schwanken</a:t>
            </a:r>
            <a:r>
              <a:rPr lang="en-US" sz="1800" noProof="1">
                <a:solidFill>
                  <a:srgbClr val="0000FF"/>
                </a:solidFill>
                <a:latin typeface="Arial" panose="020B0604020202020204" pitchFamily="34" charset="0"/>
              </a:rPr>
              <a:t>.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2)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Im Spätstadium der Erkrankung ist das RPE depigmentiert, der Papillenrand ist blass und atrophisch, und die Netzhautgefäße sind verengt. Die Sehschärfe ist schlecht.</a:t>
            </a:r>
          </a:p>
        </p:txBody>
      </p:sp>
      <p:sp>
        <p:nvSpPr>
          <p:cNvPr id="48134" name="TextBox 1"/>
          <p:cNvSpPr txBox="1">
            <a:spLocks noChangeArrowheads="1"/>
          </p:cNvSpPr>
          <p:nvPr/>
        </p:nvSpPr>
        <p:spPr bwMode="auto">
          <a:xfrm>
            <a:off x="306324" y="4343400"/>
            <a:ext cx="8531352" cy="135524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chemeClr val="bg1"/>
              </a:buClr>
              <a:buNone/>
            </a:pPr>
            <a:r>
              <a:rPr lang="en-US" sz="1600" i="1" noProof="1">
                <a:solidFill>
                  <a:srgbClr val="0000FF"/>
                </a:solidFill>
              </a:rPr>
              <a:t>Hmm… Eine Erkrankung, die junge, gesunde Erwachsene betrifft… zu verminderter Sehschärfe führt… Vitritis… multiple kleine weißliche Läsionen… kann schwanken. </a:t>
            </a:r>
            <a:r>
              <a:rPr lang="en-US" sz="1600" i="1" noProof="1"/>
              <a:t>Welche allgemeine Krankheitsgruppe fällt Ihnen angesichts dieser Beschreibung ein?</a:t>
            </a:r>
          </a:p>
          <a:p>
            <a:pPr eaLnBrk="1" hangingPunct="1">
              <a:buClr>
                <a:schemeClr val="bg1"/>
              </a:buClr>
              <a:buNone/>
            </a:pPr>
            <a:r>
              <a:rPr lang="en-US" sz="1600" b="1" noProof="1">
                <a:solidFill>
                  <a:schemeClr val="accent5">
                    <a:lumMod val="75000"/>
                  </a:schemeClr>
                </a:solidFill>
              </a:rPr>
              <a:t>White-Dot-Syndrome</a:t>
            </a:r>
            <a:r>
              <a:rPr lang="en-US" sz="1600" noProof="1">
                <a:solidFill>
                  <a:schemeClr val="accent5">
                    <a:lumMod val="75000"/>
                  </a:schemeClr>
                </a:solidFill>
              </a:rPr>
              <a:t>. Wenn Sie mit einem Patienten konfrontiert sind, bei dem ein WDS vermutet wird, </a:t>
            </a:r>
            <a:r>
              <a:rPr lang="en-US" sz="1600" u="sng" noProof="1">
                <a:solidFill>
                  <a:schemeClr val="accent5">
                    <a:lumMod val="75000"/>
                  </a:schemeClr>
                </a:solidFill>
              </a:rPr>
              <a:t>sollten Sie stets in Betracht ziehen, ob es sich um DUSN handeln könnte.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2CCEC66-E8C7-44FF-BE18-EB4476C3CC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18872"/>
            <a:ext cx="7543800" cy="86868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 wrap="square" lIns="25400" tIns="12700" rIns="25400" bIns="12700"/>
          <a:lstStyle/>
          <a:p>
            <a:pPr eaLnBrk="1" hangingPunct="1"/>
            <a:r>
              <a:rPr lang="en-US" sz="3600" noProof="1">
                <a:solidFill>
                  <a:srgbClr val="330066"/>
                </a:solidFill>
                <a:latin typeface="Arial" panose="020B0604020202020204" pitchFamily="34" charset="0"/>
              </a:rPr>
              <a:t>F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CC2143-8848-4A4C-B00F-9F856AD9B6F0}"/>
              </a:ext>
            </a:extLst>
          </p:cNvPr>
          <p:cNvSpPr txBox="1"/>
          <p:nvPr/>
        </p:nvSpPr>
        <p:spPr>
          <a:xfrm>
            <a:off x="2196991" y="304800"/>
            <a:ext cx="4750018" cy="3026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Diffuse unilaterale subakute Neuroretinitis</a:t>
            </a:r>
          </a:p>
        </p:txBody>
      </p:sp>
    </p:spTree>
    <p:extLst>
      <p:ext uri="{BB962C8B-B14F-4D97-AF65-F5344CB8AC3E}">
        <p14:creationId xmlns:p14="http://schemas.microsoft.com/office/powerpoint/2010/main" val="22341652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1414463"/>
            <a:ext cx="8534400" cy="5138737"/>
          </a:xfrm>
        </p:spPr>
        <p:txBody>
          <a:bodyPr wrap="square" lIns="25400" tIns="12700" rIns="25400" bIns="12700"/>
          <a:lstStyle/>
          <a:p>
            <a:pPr eaLnBrk="1" hangingPunct="1">
              <a:defRPr/>
            </a:pPr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Wer ist der typische DUSN-Patient?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Ein ansonsten gesunder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Jugendlicher oder junger Erwachsener</a:t>
            </a:r>
          </a:p>
          <a:p>
            <a:pPr eaLnBrk="1" hangingPunct="1">
              <a:defRPr/>
            </a:pPr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DUSN verläuft in zwei Stadien – welche sind das?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1) Im </a:t>
            </a:r>
            <a:r>
              <a:rPr lang="en-US" sz="1800" b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akuten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 Stadium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klagen die Patienten über verminderte Sehschärfe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und Schmerzen. Die Untersuchung zeigt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eine Vitreitis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, ein Papillenödem und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multiple kleine grau-weiße Netzhautläsionen.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Die Anzeichen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und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 Symptome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schwanken</a:t>
            </a:r>
            <a:r>
              <a:rPr lang="en-US" sz="1800" noProof="1">
                <a:solidFill>
                  <a:srgbClr val="0000FF"/>
                </a:solidFill>
                <a:latin typeface="Arial" panose="020B0604020202020204" pitchFamily="34" charset="0"/>
              </a:rPr>
              <a:t>.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2)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Im Spätstadium der Erkrankung ist das RPE depigmentiert, der Papillenrand ist blass und atrophisch, und die Netzhautgefäße sind verengt. Die Sehschärfe ist schlecht.</a:t>
            </a:r>
          </a:p>
        </p:txBody>
      </p:sp>
      <p:sp>
        <p:nvSpPr>
          <p:cNvPr id="48134" name="TextBox 1"/>
          <p:cNvSpPr txBox="1">
            <a:spLocks noChangeArrowheads="1"/>
          </p:cNvSpPr>
          <p:nvPr/>
        </p:nvSpPr>
        <p:spPr bwMode="auto">
          <a:xfrm>
            <a:off x="306324" y="4343400"/>
            <a:ext cx="8531352" cy="130599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chemeClr val="bg1"/>
              </a:buClr>
              <a:buNone/>
            </a:pPr>
            <a:r>
              <a:rPr lang="en-US" sz="1600" i="1" noProof="1">
                <a:solidFill>
                  <a:srgbClr val="0000FF"/>
                </a:solidFill>
              </a:rPr>
              <a:t>Hmm… Eine Erkrankung, die junge, gesunde Erwachsene betrifft… zu verminderter Sehschärfe führt… Vitritis… multiple kleine weißliche Läsionen… kann schwanken. </a:t>
            </a:r>
            <a:r>
              <a:rPr lang="en-US" sz="1600" i="1" noProof="1"/>
              <a:t>Welche allgemeine Krankheitsgruppe fällt Ihnen angesichts dieser Beschreibung ein?</a:t>
            </a:r>
          </a:p>
          <a:p>
            <a:pPr eaLnBrk="1" hangingPunct="1">
              <a:buClr>
                <a:schemeClr val="bg1"/>
              </a:buClr>
              <a:buNone/>
            </a:pPr>
            <a:r>
              <a:rPr lang="en-US" sz="1600" b="1" noProof="1"/>
              <a:t>W</a:t>
            </a:r>
            <a:r>
              <a:rPr lang="en-US" sz="1600" b="1" noProof="1">
                <a:solidFill>
                  <a:schemeClr val="bg1"/>
                </a:solidFill>
              </a:rPr>
              <a:t>h</a:t>
            </a:r>
            <a:r>
              <a:rPr lang="en-US" sz="1600" b="1" noProof="1"/>
              <a:t>i</a:t>
            </a:r>
            <a:r>
              <a:rPr lang="en-US" sz="1600" b="1" noProof="1">
                <a:solidFill>
                  <a:schemeClr val="bg1"/>
                </a:solidFill>
              </a:rPr>
              <a:t>t</a:t>
            </a:r>
            <a:r>
              <a:rPr lang="en-US" sz="1600" b="1" noProof="1"/>
              <a:t>e-</a:t>
            </a:r>
            <a:r>
              <a:rPr lang="en-US" sz="1600" b="1" noProof="1">
                <a:solidFill>
                  <a:schemeClr val="bg1"/>
                </a:solidFill>
              </a:rPr>
              <a:t>D</a:t>
            </a:r>
            <a:r>
              <a:rPr lang="en-US" sz="1600" b="1" noProof="1"/>
              <a:t>o</a:t>
            </a:r>
            <a:r>
              <a:rPr lang="en-US" sz="1600" b="1" noProof="1">
                <a:solidFill>
                  <a:schemeClr val="bg1"/>
                </a:solidFill>
              </a:rPr>
              <a:t>t</a:t>
            </a:r>
            <a:r>
              <a:rPr lang="en-US" sz="1600" b="1" noProof="1"/>
              <a:t>-S</a:t>
            </a:r>
            <a:r>
              <a:rPr lang="en-US" sz="1600" b="1" noProof="1">
                <a:solidFill>
                  <a:schemeClr val="bg1"/>
                </a:solidFill>
              </a:rPr>
              <a:t>y</a:t>
            </a:r>
            <a:r>
              <a:rPr lang="en-US" sz="1600" b="1" noProof="1"/>
              <a:t>n</a:t>
            </a:r>
            <a:r>
              <a:rPr lang="en-US" sz="1600" b="1" noProof="1">
                <a:solidFill>
                  <a:schemeClr val="bg1"/>
                </a:solidFill>
              </a:rPr>
              <a:t>d</a:t>
            </a:r>
            <a:r>
              <a:rPr lang="en-US" sz="1600" b="1" noProof="1"/>
              <a:t>r</a:t>
            </a:r>
            <a:r>
              <a:rPr lang="en-US" sz="1600" b="1" noProof="1">
                <a:solidFill>
                  <a:schemeClr val="bg1"/>
                </a:solidFill>
              </a:rPr>
              <a:t>o</a:t>
            </a:r>
            <a:r>
              <a:rPr lang="en-US" sz="1600" b="1" noProof="1"/>
              <a:t>m</a:t>
            </a:r>
            <a:r>
              <a:rPr lang="en-US" sz="1600" b="1" noProof="1">
                <a:solidFill>
                  <a:schemeClr val="bg1"/>
                </a:solidFill>
              </a:rPr>
              <a:t>e</a:t>
            </a:r>
            <a:r>
              <a:rPr lang="en-US" sz="1600" noProof="1">
                <a:solidFill>
                  <a:srgbClr val="0000FF"/>
                </a:solidFill>
              </a:rPr>
              <a:t>. Wenn Sie mit einem Patienten konfrontiert sind, bei dem ein WDS vermutet wird, sollten Sie stets in Betracht ziehen, dass es sich um DUSN handeln könnte!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2CCEC66-E8C7-44FF-BE18-EB4476C3CC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18872"/>
            <a:ext cx="7543800" cy="86868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 wrap="square" lIns="25400" tIns="12700" rIns="25400" bIns="12700"/>
          <a:lstStyle/>
          <a:p>
            <a:pPr eaLnBrk="1" hangingPunct="1"/>
            <a:r>
              <a:rPr lang="en-US" sz="3600" noProof="1">
                <a:solidFill>
                  <a:srgbClr val="330066"/>
                </a:solidFill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6A0B77F-7C54-40C3-9EF7-586DB763323B}"/>
              </a:ext>
            </a:extLst>
          </p:cNvPr>
          <p:cNvSpPr txBox="1"/>
          <p:nvPr/>
        </p:nvSpPr>
        <p:spPr>
          <a:xfrm>
            <a:off x="2196991" y="304800"/>
            <a:ext cx="4750018" cy="3026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Diffuse unilaterale subakute Neuroretinitis</a:t>
            </a:r>
          </a:p>
        </p:txBody>
      </p:sp>
    </p:spTree>
    <p:extLst>
      <p:ext uri="{BB962C8B-B14F-4D97-AF65-F5344CB8AC3E}">
        <p14:creationId xmlns:p14="http://schemas.microsoft.com/office/powerpoint/2010/main" val="17301696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>
            <a:extLst>
              <a:ext uri="{FF2B5EF4-FFF2-40B4-BE49-F238E27FC236}">
                <a16:creationId xmlns:a16="http://schemas.microsoft.com/office/drawing/2014/main" id="{94015D0C-5BA6-5005-19FD-19905AFF4E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324" y="4343400"/>
            <a:ext cx="8531352" cy="130599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chemeClr val="bg1"/>
              </a:buClr>
              <a:buNone/>
            </a:pPr>
            <a:r>
              <a:rPr lang="en-US" sz="1600" i="1" noProof="1">
                <a:solidFill>
                  <a:schemeClr val="bg1">
                    <a:lumMod val="50000"/>
                  </a:schemeClr>
                </a:solidFill>
              </a:rPr>
              <a:t>Hmm… Eine Erkrankung, die junge, gesunde Erwachsene betrifft… zu verminderter Sehschärfe führt… Vitritis… multiple kleine weißliche Läsionen… kann schwanken. Welche allgemeine Krankheitsgruppe fällt Ihnen angesichts dieser Beschreibung ein?</a:t>
            </a:r>
          </a:p>
          <a:p>
            <a:pPr eaLnBrk="1" hangingPunct="1">
              <a:buClr>
                <a:schemeClr val="bg1"/>
              </a:buClr>
              <a:buNone/>
            </a:pPr>
            <a:r>
              <a:rPr lang="en-US" sz="1600" b="1" noProof="1"/>
              <a:t>W</a:t>
            </a:r>
            <a:r>
              <a:rPr lang="en-US" sz="1600" b="1" noProof="1">
                <a:solidFill>
                  <a:schemeClr val="bg1"/>
                </a:solidFill>
              </a:rPr>
              <a:t>h</a:t>
            </a:r>
            <a:r>
              <a:rPr lang="en-US" sz="1600" b="1" noProof="1"/>
              <a:t>i</a:t>
            </a:r>
            <a:r>
              <a:rPr lang="en-US" sz="1600" b="1" noProof="1">
                <a:solidFill>
                  <a:schemeClr val="bg1"/>
                </a:solidFill>
              </a:rPr>
              <a:t>t</a:t>
            </a:r>
            <a:r>
              <a:rPr lang="en-US" sz="1600" b="1" noProof="1"/>
              <a:t>e-</a:t>
            </a:r>
            <a:r>
              <a:rPr lang="en-US" sz="1600" b="1" noProof="1">
                <a:solidFill>
                  <a:schemeClr val="bg1"/>
                </a:solidFill>
              </a:rPr>
              <a:t>D</a:t>
            </a:r>
            <a:r>
              <a:rPr lang="en-US" sz="1600" b="1" noProof="1"/>
              <a:t>o</a:t>
            </a:r>
            <a:r>
              <a:rPr lang="en-US" sz="1600" b="1" noProof="1">
                <a:solidFill>
                  <a:schemeClr val="bg1"/>
                </a:solidFill>
              </a:rPr>
              <a:t>t</a:t>
            </a:r>
            <a:r>
              <a:rPr lang="en-US" sz="1600" b="1" noProof="1"/>
              <a:t>-S</a:t>
            </a:r>
            <a:r>
              <a:rPr lang="en-US" sz="1600" b="1" noProof="1">
                <a:solidFill>
                  <a:schemeClr val="bg1"/>
                </a:solidFill>
              </a:rPr>
              <a:t>y</a:t>
            </a:r>
            <a:r>
              <a:rPr lang="en-US" sz="1600" b="1" noProof="1"/>
              <a:t>n</a:t>
            </a:r>
            <a:r>
              <a:rPr lang="en-US" sz="1600" b="1" noProof="1">
                <a:solidFill>
                  <a:schemeClr val="bg1"/>
                </a:solidFill>
              </a:rPr>
              <a:t>d</a:t>
            </a:r>
            <a:r>
              <a:rPr lang="en-US" sz="1600" b="1" noProof="1"/>
              <a:t>r</a:t>
            </a:r>
            <a:r>
              <a:rPr lang="en-US" sz="1600" b="1" noProof="1">
                <a:solidFill>
                  <a:schemeClr val="bg1"/>
                </a:solidFill>
              </a:rPr>
              <a:t>o</a:t>
            </a:r>
            <a:r>
              <a:rPr lang="en-US" sz="1600" b="1" noProof="1"/>
              <a:t>m</a:t>
            </a:r>
            <a:r>
              <a:rPr lang="en-US" sz="1600" b="1" noProof="1">
                <a:solidFill>
                  <a:schemeClr val="bg1"/>
                </a:solidFill>
              </a:rPr>
              <a:t>e</a:t>
            </a:r>
            <a:r>
              <a:rPr lang="en-US" sz="1600" noProof="1">
                <a:solidFill>
                  <a:srgbClr val="0000FF"/>
                </a:solidFill>
              </a:rPr>
              <a:t>. </a:t>
            </a:r>
            <a:r>
              <a:rPr lang="en-US" sz="1600" noProof="1">
                <a:solidFill>
                  <a:schemeClr val="bg1">
                    <a:lumMod val="50000"/>
                  </a:schemeClr>
                </a:solidFill>
              </a:rPr>
              <a:t>Wenn Sie mit einem Patienten konfrontiert sind, bei dem ein WDS vermutet wird, sollten Sie stets in Betracht ziehen, dass es sich um DUSN handeln könnte!</a:t>
            </a:r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1414463"/>
            <a:ext cx="8534400" cy="5138737"/>
          </a:xfrm>
        </p:spPr>
        <p:txBody>
          <a:bodyPr wrap="square" lIns="25400" tIns="12700" rIns="25400" bIns="12700"/>
          <a:lstStyle/>
          <a:p>
            <a:pPr eaLnBrk="1" hangingPunct="1">
              <a:defRPr/>
            </a:pPr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Wer ist der typische DUSN-Patient?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Ein ansonsten gesunder </a:t>
            </a:r>
            <a:r>
              <a:rPr lang="en-US" sz="1800" u="sng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Jugendlicher oder junger Erwachsener</a:t>
            </a:r>
          </a:p>
          <a:p>
            <a:pPr eaLnBrk="1" hangingPunct="1">
              <a:defRPr/>
            </a:pPr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DUSN verläuft in zwei Stadien – welche sind das?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1) Im </a:t>
            </a:r>
            <a:r>
              <a:rPr lang="en-US" sz="1800" b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akuten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 Stadium </a:t>
            </a:r>
            <a:r>
              <a:rPr lang="en-US" sz="1800" u="sng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klagen die Patienten über verminderte Sehschärfe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und Schmerzen. Die Untersuchung zeigt </a:t>
            </a:r>
            <a:r>
              <a:rPr lang="en-US" sz="1800" u="sng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eine Vitreitis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, ein Papillenödem und </a:t>
            </a:r>
            <a:r>
              <a:rPr lang="en-US" sz="1800" u="sng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multiple kleine grau-weiße Netzhautläsionen.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Die Anzeichen </a:t>
            </a:r>
            <a:r>
              <a:rPr lang="en-US" sz="1800" u="sng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und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 Symptome </a:t>
            </a:r>
            <a:r>
              <a:rPr lang="en-US" sz="1800" u="sng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schwanken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.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2)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Im Spätstadium der Erkrankung ist das RPE depigmentiert, der Papillenrand ist blass und atrophisch, und die Netzhautgefäße sind verengt. Die Sehschärfe ist schlecht.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FEA4DA0-23D5-4012-8CEB-C85CFF28BFFB}"/>
              </a:ext>
            </a:extLst>
          </p:cNvPr>
          <p:cNvSpPr txBox="1"/>
          <p:nvPr/>
        </p:nvSpPr>
        <p:spPr>
          <a:xfrm>
            <a:off x="1073285" y="5867400"/>
            <a:ext cx="6997429" cy="27186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600" i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White-Dot-Syndrome werden in der Folienreihe </a:t>
            </a:r>
            <a:r>
              <a:rPr lang="en-US" sz="1600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R16</a:t>
            </a:r>
            <a:r>
              <a:rPr lang="en-US" sz="1600" i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behandelt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935C2E0-3C08-4C6F-A15A-9DB4FCA82648}"/>
              </a:ext>
            </a:extLst>
          </p:cNvPr>
          <p:cNvSpPr/>
          <p:nvPr/>
        </p:nvSpPr>
        <p:spPr bwMode="auto">
          <a:xfrm>
            <a:off x="76200" y="4996399"/>
            <a:ext cx="2438400" cy="538803"/>
          </a:xfrm>
          <a:prstGeom prst="ellipse">
            <a:avLst/>
          </a:prstGeom>
          <a:noFill/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Font typeface="Wingdings" pitchFamily="2" charset="2"/>
              <a:buNone/>
              <a:tabLst/>
            </a:pPr>
            <a:endParaRPr kumimoji="0" lang="en-US" sz="1800" b="0" i="0" u="none" strike="noStrike" cap="none" normalizeH="0" baseline="0" noProof="1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871C7C-2030-49E5-99D1-F3E36082820A}"/>
              </a:ext>
            </a:extLst>
          </p:cNvPr>
          <p:cNvSpPr txBox="1"/>
          <p:nvPr/>
        </p:nvSpPr>
        <p:spPr>
          <a:xfrm>
            <a:off x="2196991" y="304800"/>
            <a:ext cx="4750018" cy="3026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Diffuse unilaterale subakute Neuroretinitis</a:t>
            </a:r>
          </a:p>
        </p:txBody>
      </p:sp>
    </p:spTree>
    <p:extLst>
      <p:ext uri="{BB962C8B-B14F-4D97-AF65-F5344CB8AC3E}">
        <p14:creationId xmlns:p14="http://schemas.microsoft.com/office/powerpoint/2010/main" val="120601158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1414463"/>
            <a:ext cx="8534400" cy="5138737"/>
          </a:xfrm>
        </p:spPr>
        <p:txBody>
          <a:bodyPr wrap="square" lIns="25400" tIns="12700" rIns="25400" bIns="12700"/>
          <a:lstStyle/>
          <a:p>
            <a:pPr eaLnBrk="1" hangingPunct="1">
              <a:defRPr/>
            </a:pPr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Wer ist der typische DUSN-Patient?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Ein ansonsten gesunder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Jugendlicher oder junger Erwachsener</a:t>
            </a:r>
          </a:p>
          <a:p>
            <a:pPr eaLnBrk="1" hangingPunct="1">
              <a:defRPr/>
            </a:pPr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DUSN verläuft in zwei Stadien – welche sind das?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1) Im </a:t>
            </a:r>
            <a:r>
              <a:rPr lang="en-US" sz="1800" b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akuten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 Stadium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klagen die Patienten über verminderte Sehschärfe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und Schmerzen. Die Untersuchung zeigt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eine Vitreitis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, ein Papillenödem und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multiple kleine grau-weiße Netzhautläsionen.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Die Anzeichen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und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 Symptome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schwanken</a:t>
            </a:r>
            <a:r>
              <a:rPr lang="en-US" sz="1800" noProof="1">
                <a:solidFill>
                  <a:srgbClr val="0000FF"/>
                </a:solidFill>
                <a:latin typeface="Arial" panose="020B0604020202020204" pitchFamily="34" charset="0"/>
              </a:rPr>
              <a:t>.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2)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Im Spätstadium der Erkrankung ist das RPE depigmentiert, der Papillenrand ist blass und atrophisch, und die Netzhautgefäße sind verengt. Die Sehschärfe ist schlecht.</a:t>
            </a:r>
          </a:p>
        </p:txBody>
      </p:sp>
      <p:sp>
        <p:nvSpPr>
          <p:cNvPr id="48134" name="TextBox 1"/>
          <p:cNvSpPr txBox="1">
            <a:spLocks noChangeArrowheads="1"/>
          </p:cNvSpPr>
          <p:nvPr/>
        </p:nvSpPr>
        <p:spPr bwMode="auto">
          <a:xfrm>
            <a:off x="431800" y="3226383"/>
            <a:ext cx="8531352" cy="155222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chemeClr val="bg1"/>
              </a:buClr>
              <a:buFont typeface="Wingdings" panose="05000000000000000000" pitchFamily="2" charset="2"/>
              <a:buNone/>
            </a:pPr>
            <a:r>
              <a:rPr lang="en-US" sz="1600" i="1" noProof="1">
                <a:solidFill>
                  <a:schemeClr val="bg1">
                    <a:lumMod val="50000"/>
                  </a:schemeClr>
                </a:solidFill>
              </a:rPr>
              <a:t>Hmm… Eine Erkrankung, die junge, gesunde Erwachsene betrifft… zu Sehstörungen führt… Vitritis… multiple kleine weißliche Läsionen… kann schwanken. Welche allgemeine Krankheitsgruppe fällt Ihnen angesichts dieser Beschreibung ein?</a:t>
            </a:r>
          </a:p>
          <a:p>
            <a:pPr eaLnBrk="1" hangingPunct="1">
              <a:buClr>
                <a:schemeClr val="bg1"/>
              </a:buClr>
              <a:buNone/>
            </a:pPr>
            <a:r>
              <a:rPr lang="en-US" sz="1600" b="1" noProof="1">
                <a:solidFill>
                  <a:schemeClr val="bg1">
                    <a:lumMod val="50000"/>
                  </a:schemeClr>
                </a:solidFill>
              </a:rPr>
              <a:t>White-Dot-Syndrome</a:t>
            </a:r>
            <a:r>
              <a:rPr lang="en-US" sz="1600" noProof="1">
                <a:solidFill>
                  <a:schemeClr val="bg1">
                    <a:lumMod val="50000"/>
                  </a:schemeClr>
                </a:solidFill>
              </a:rPr>
              <a:t>. Wenn Sie mit einem Patienten konfrontiert sind, bei dem ein WDS vermutet wird, </a:t>
            </a:r>
            <a:r>
              <a:rPr lang="en-US" sz="1600" b="1" u="sng" noProof="1"/>
              <a:t>sollten Sie stets in Betracht ziehen, dass es sich um DUSN handeln könnte!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2CCEC66-E8C7-44FF-BE18-EB4476C3CC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18872"/>
            <a:ext cx="7543800" cy="86868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 wrap="square" lIns="25400" tIns="12700" rIns="25400" bIns="12700"/>
          <a:lstStyle/>
          <a:p>
            <a:pPr eaLnBrk="1" hangingPunct="1"/>
            <a:r>
              <a:rPr lang="en-US" sz="3600" noProof="1">
                <a:solidFill>
                  <a:srgbClr val="330066"/>
                </a:solidFill>
                <a:latin typeface="Arial" panose="020B0604020202020204" pitchFamily="34" charset="0"/>
              </a:rPr>
              <a:t>F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72BC67B-7591-48CC-87CC-CAE3556D0F3F}"/>
              </a:ext>
            </a:extLst>
          </p:cNvPr>
          <p:cNvSpPr txBox="1"/>
          <p:nvPr/>
        </p:nvSpPr>
        <p:spPr>
          <a:xfrm>
            <a:off x="3607904" y="4875192"/>
            <a:ext cx="4774096" cy="17491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 eaLnBrk="1" hangingPunct="1">
              <a:buClr>
                <a:schemeClr val="bg1"/>
              </a:buClr>
              <a:buFont typeface="Wingdings" panose="05000000000000000000" pitchFamily="2" charset="2"/>
              <a:buNone/>
            </a:pPr>
            <a:r>
              <a:rPr lang="en-US" sz="1600" i="1" noProof="1"/>
              <a:t>Warum ist es so wichtig, bei WDS-Patienten an DUSN zu denken?</a:t>
            </a:r>
          </a:p>
          <a:p>
            <a:pPr eaLnBrk="1" hangingPunct="1">
              <a:buClr>
                <a:schemeClr val="bg1"/>
              </a:buClr>
              <a:buFont typeface="Wingdings" panose="05000000000000000000" pitchFamily="2" charset="2"/>
              <a:buNone/>
            </a:pPr>
            <a:r>
              <a:rPr lang="en-US" sz="1600" noProof="1">
                <a:solidFill>
                  <a:schemeClr val="accent1">
                    <a:lumMod val="40000"/>
                    <a:lumOff val="60000"/>
                  </a:schemeClr>
                </a:solidFill>
              </a:rPr>
              <a:t>Weil DUSN geheilt werden kann, wenn die Diagnose in diesem Stadium gestellt wird. Wenn Sie jedoch die Diagnose nicht richtig stellen, schreitet die Erkrankung unaufhaltsam bis zum unheilbaren Spätstadium fort.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F20B9C0-0A4A-4EF7-A60A-E227D56AAAC1}"/>
              </a:ext>
            </a:extLst>
          </p:cNvPr>
          <p:cNvSpPr txBox="1"/>
          <p:nvPr/>
        </p:nvSpPr>
        <p:spPr>
          <a:xfrm>
            <a:off x="2196991" y="304800"/>
            <a:ext cx="4750018" cy="3026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Diffuse unilaterale subakute Neuroretinitis</a:t>
            </a:r>
          </a:p>
        </p:txBody>
      </p:sp>
    </p:spTree>
    <p:extLst>
      <p:ext uri="{BB962C8B-B14F-4D97-AF65-F5344CB8AC3E}">
        <p14:creationId xmlns:p14="http://schemas.microsoft.com/office/powerpoint/2010/main" val="35553585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1414463"/>
            <a:ext cx="8534400" cy="5138737"/>
          </a:xfrm>
        </p:spPr>
        <p:txBody>
          <a:bodyPr wrap="square" lIns="25400" tIns="12700" rIns="25400" bIns="12700"/>
          <a:lstStyle/>
          <a:p>
            <a:pPr eaLnBrk="1" hangingPunct="1">
              <a:defRPr/>
            </a:pPr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Wer ist der typische DUSN-Patient?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Ein ansonsten gesunder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Jugendlicher oder junger Erwachsener</a:t>
            </a:r>
          </a:p>
          <a:p>
            <a:pPr eaLnBrk="1" hangingPunct="1">
              <a:defRPr/>
            </a:pPr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DUSN verläuft in zwei Stadien – welche sind das?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1) Im </a:t>
            </a:r>
            <a:r>
              <a:rPr lang="en-US" sz="1800" b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akuten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 Stadium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klagen die Patienten über verminderte Sehschärfe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und Schmerzen. Die Untersuchung zeigt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eine Vitreitis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, ein Papillenödem und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multiple kleine grau-weiße Netzhautläsionen.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Die Anzeichen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und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 Symptome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schwanken</a:t>
            </a:r>
            <a:r>
              <a:rPr lang="en-US" sz="1800" noProof="1">
                <a:solidFill>
                  <a:srgbClr val="0000FF"/>
                </a:solidFill>
                <a:latin typeface="Arial" panose="020B0604020202020204" pitchFamily="34" charset="0"/>
              </a:rPr>
              <a:t>.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2)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Im Spätstadium der Erkrankung ist das RPE depigmentiert, der Papillenrand ist blass und atrophisch, und die Netzhautgefäße sind verengt. Die Sehschärfe ist schlecht.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2CCEC66-E8C7-44FF-BE18-EB4476C3CC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18872"/>
            <a:ext cx="7543800" cy="86868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 wrap="square" lIns="25400" tIns="12700" rIns="25400" bIns="12700"/>
          <a:lstStyle/>
          <a:p>
            <a:pPr eaLnBrk="1" hangingPunct="1"/>
            <a:r>
              <a:rPr lang="en-US" sz="3600" noProof="1">
                <a:solidFill>
                  <a:srgbClr val="330066"/>
                </a:solidFill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8ED68F-79A7-4E51-AD62-B3210BB51C2D}"/>
              </a:ext>
            </a:extLst>
          </p:cNvPr>
          <p:cNvSpPr txBox="1"/>
          <p:nvPr/>
        </p:nvSpPr>
        <p:spPr>
          <a:xfrm>
            <a:off x="3607904" y="4875192"/>
            <a:ext cx="4774096" cy="17491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 eaLnBrk="1" hangingPunct="1">
              <a:buClr>
                <a:schemeClr val="bg1"/>
              </a:buClr>
              <a:buFont typeface="Wingdings" panose="05000000000000000000" pitchFamily="2" charset="2"/>
              <a:buNone/>
            </a:pPr>
            <a:r>
              <a:rPr lang="en-US" sz="1600" i="1" noProof="1"/>
              <a:t>Warum ist es so wichtig, bei WDS-Patienten an DUSN zu denken?</a:t>
            </a:r>
          </a:p>
          <a:p>
            <a:pPr eaLnBrk="1" hangingPunct="1">
              <a:buClr>
                <a:schemeClr val="bg1"/>
              </a:buClr>
              <a:buFont typeface="Wingdings" panose="05000000000000000000" pitchFamily="2" charset="2"/>
              <a:buNone/>
            </a:pPr>
            <a:r>
              <a:rPr lang="en-US" sz="1600" noProof="1"/>
              <a:t>Weil DUSN geheilt werden kann, wenn die Diagnose in diesem Stadium gestellt wird</a:t>
            </a:r>
            <a:r>
              <a:rPr lang="en-US" sz="1600" noProof="1">
                <a:solidFill>
                  <a:schemeClr val="accent1">
                    <a:lumMod val="40000"/>
                    <a:lumOff val="60000"/>
                  </a:schemeClr>
                </a:solidFill>
              </a:rPr>
              <a:t>. </a:t>
            </a:r>
            <a:r>
              <a:rPr lang="en-US" sz="1600" b="1" noProof="1">
                <a:solidFill>
                  <a:schemeClr val="accent1">
                    <a:lumMod val="40000"/>
                    <a:lumOff val="60000"/>
                  </a:schemeClr>
                </a:solidFill>
              </a:rPr>
              <a:t>Wenn Sie die Diagnose jedoch versäumen, schreitet die Erkrankung unaufhaltsam bis zum unheilbaren Spätstadium fort.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958A4F-CADE-4893-8D88-6708A23D0289}"/>
              </a:ext>
            </a:extLst>
          </p:cNvPr>
          <p:cNvSpPr txBox="1"/>
          <p:nvPr/>
        </p:nvSpPr>
        <p:spPr>
          <a:xfrm>
            <a:off x="2196991" y="304800"/>
            <a:ext cx="4750018" cy="3026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Diffuse unilaterale subakute Neuroretinitis</a:t>
            </a:r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3C53B303-D561-5977-F523-9FD908E05C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800" y="3226383"/>
            <a:ext cx="8531352" cy="155222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chemeClr val="bg1"/>
              </a:buClr>
              <a:buFont typeface="Wingdings" panose="05000000000000000000" pitchFamily="2" charset="2"/>
              <a:buNone/>
            </a:pPr>
            <a:r>
              <a:rPr lang="en-US" sz="1600" i="1" noProof="1">
                <a:solidFill>
                  <a:schemeClr val="bg1">
                    <a:lumMod val="50000"/>
                  </a:schemeClr>
                </a:solidFill>
              </a:rPr>
              <a:t>Hmm… Eine Erkrankung, die junge, gesunde Erwachsene betrifft… zu Sehstörungen führt… Vitritis… multiple kleine weißliche Läsionen… kann schwanken. Welche allgemeine Krankheitsgruppe fällt Ihnen angesichts dieser Beschreibung ein?</a:t>
            </a:r>
          </a:p>
          <a:p>
            <a:pPr eaLnBrk="1" hangingPunct="1">
              <a:buClr>
                <a:schemeClr val="bg1"/>
              </a:buClr>
              <a:buNone/>
            </a:pPr>
            <a:r>
              <a:rPr lang="en-US" sz="1600" b="1" noProof="1">
                <a:solidFill>
                  <a:schemeClr val="bg1">
                    <a:lumMod val="50000"/>
                  </a:schemeClr>
                </a:solidFill>
              </a:rPr>
              <a:t>White-Dot-Syndrome</a:t>
            </a:r>
            <a:r>
              <a:rPr lang="en-US" sz="1600" noProof="1">
                <a:solidFill>
                  <a:schemeClr val="bg1">
                    <a:lumMod val="50000"/>
                  </a:schemeClr>
                </a:solidFill>
              </a:rPr>
              <a:t>. Wenn Sie mit einem Patienten konfrontiert sind, bei dem ein WDS vermutet wird, </a:t>
            </a:r>
            <a:r>
              <a:rPr lang="en-US" sz="1600" b="1" u="sng" noProof="1"/>
              <a:t>sollten Sie stets in Betracht ziehen, dass es sich um DUSN handeln könnte!</a:t>
            </a:r>
          </a:p>
        </p:txBody>
      </p:sp>
    </p:spTree>
    <p:extLst>
      <p:ext uri="{BB962C8B-B14F-4D97-AF65-F5344CB8AC3E}">
        <p14:creationId xmlns:p14="http://schemas.microsoft.com/office/powerpoint/2010/main" val="1906847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31800" y="1597025"/>
            <a:ext cx="8534400" cy="5138737"/>
          </a:xfrm>
        </p:spPr>
        <p:txBody>
          <a:bodyPr wrap="square" lIns="25400" tIns="12700" rIns="25400" bIns="12700"/>
          <a:lstStyle/>
          <a:p>
            <a:pPr eaLnBrk="1" hangingPunct="1">
              <a:defRPr/>
            </a:pPr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Wer ist der typische DUSN-Patient?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Ein ansonsten gesunder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Jugendlicher oder junger Erwachsener</a:t>
            </a:r>
          </a:p>
          <a:p>
            <a:pPr eaLnBrk="1" hangingPunct="1">
              <a:defRPr/>
            </a:pPr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DUSN verläuft in zwei Stadien – welche sind das?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1) Im </a:t>
            </a:r>
            <a:r>
              <a:rPr lang="en-US" sz="1800" b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akuten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 Stadium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klagen die Patienten über verminderte Sehschärfe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und Schmerzen. Die Untersuchung zeigt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eine Vitreitis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, ein Papillenödem und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multiple kleine grau-weiße Netzhautläsionen.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Die Anzeichen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und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 Symptome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schwanken</a:t>
            </a:r>
            <a:r>
              <a:rPr lang="en-US" sz="1800" noProof="1">
                <a:solidFill>
                  <a:srgbClr val="0000FF"/>
                </a:solidFill>
                <a:latin typeface="Arial" panose="020B0604020202020204" pitchFamily="34" charset="0"/>
              </a:rPr>
              <a:t>.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2)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Im Spätstadium der Erkrankung ist das RPE depigmentiert, der Papillenrand ist blass und atrophisch, und die Netzhautgefäße sind verengt. Die Sehschärfe ist schlecht.</a:t>
            </a:r>
          </a:p>
        </p:txBody>
      </p:sp>
      <p:sp>
        <p:nvSpPr>
          <p:cNvPr id="48134" name="TextBox 1"/>
          <p:cNvSpPr txBox="1">
            <a:spLocks noChangeArrowheads="1"/>
          </p:cNvSpPr>
          <p:nvPr/>
        </p:nvSpPr>
        <p:spPr bwMode="auto">
          <a:xfrm>
            <a:off x="434848" y="3200400"/>
            <a:ext cx="8531352" cy="155222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chemeClr val="bg1"/>
              </a:buClr>
              <a:buFont typeface="Wingdings" panose="05000000000000000000" pitchFamily="2" charset="2"/>
              <a:buNone/>
            </a:pPr>
            <a:r>
              <a:rPr lang="en-US" sz="1600" i="1" noProof="1">
                <a:solidFill>
                  <a:schemeClr val="bg1">
                    <a:lumMod val="50000"/>
                  </a:schemeClr>
                </a:solidFill>
              </a:rPr>
              <a:t>Hmm… Eine Erkrankung, die junge, gesunde Erwachsene betrifft… zu Sehstörungen führt… Vitritis… multiple kleine weißliche Läsionen… kann schwanken. Welche allgemeine Krankheitsgruppe fällt Ihnen angesichts dieser Beschreibung ein?</a:t>
            </a:r>
          </a:p>
          <a:p>
            <a:pPr eaLnBrk="1" hangingPunct="1">
              <a:buClr>
                <a:schemeClr val="bg1"/>
              </a:buClr>
              <a:buNone/>
            </a:pPr>
            <a:r>
              <a:rPr lang="en-US" sz="1600" b="1" noProof="1">
                <a:solidFill>
                  <a:schemeClr val="bg1">
                    <a:lumMod val="50000"/>
                  </a:schemeClr>
                </a:solidFill>
              </a:rPr>
              <a:t>White-Dot-Syndrome</a:t>
            </a:r>
            <a:r>
              <a:rPr lang="en-US" sz="1600" noProof="1">
                <a:solidFill>
                  <a:schemeClr val="bg1">
                    <a:lumMod val="50000"/>
                  </a:schemeClr>
                </a:solidFill>
              </a:rPr>
              <a:t>. Wenn Sie mit einem Patienten konfrontiert sind, bei dem ein WDS vermutet wird, </a:t>
            </a:r>
            <a:r>
              <a:rPr lang="en-US" sz="1600" b="1" u="sng" noProof="1"/>
              <a:t>sollten Sie stets in Betracht ziehen, dass es sich um DUSN handeln könnte!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2CCEC66-E8C7-44FF-BE18-EB4476C3CC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18872"/>
            <a:ext cx="7543800" cy="86868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 wrap="square" lIns="25400" tIns="12700" rIns="25400" bIns="12700"/>
          <a:lstStyle/>
          <a:p>
            <a:pPr eaLnBrk="1" hangingPunct="1"/>
            <a:r>
              <a:rPr lang="en-US" sz="3600" noProof="1">
                <a:solidFill>
                  <a:srgbClr val="330066"/>
                </a:solidFill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72BC67B-7591-48CC-87CC-CAE3556D0F3F}"/>
              </a:ext>
            </a:extLst>
          </p:cNvPr>
          <p:cNvSpPr txBox="1"/>
          <p:nvPr/>
        </p:nvSpPr>
        <p:spPr>
          <a:xfrm>
            <a:off x="3607904" y="4875192"/>
            <a:ext cx="4774096" cy="17491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 eaLnBrk="1" hangingPunct="1">
              <a:buClr>
                <a:schemeClr val="bg1"/>
              </a:buClr>
              <a:buFont typeface="Wingdings" panose="05000000000000000000" pitchFamily="2" charset="2"/>
              <a:buNone/>
            </a:pPr>
            <a:r>
              <a:rPr lang="en-US" sz="1600" i="1" noProof="1"/>
              <a:t>Warum ist es so wichtig, bei WDS-Patienten an DUSN zu denken?</a:t>
            </a:r>
          </a:p>
          <a:p>
            <a:pPr eaLnBrk="1" hangingPunct="1">
              <a:buClr>
                <a:schemeClr val="bg1"/>
              </a:buClr>
              <a:buFont typeface="Wingdings" panose="05000000000000000000" pitchFamily="2" charset="2"/>
              <a:buNone/>
            </a:pPr>
            <a:r>
              <a:rPr lang="en-US" sz="1600" noProof="1"/>
              <a:t>Weil DUSN geheilt werden kann, wenn die Diagnose in diesem Stadium gestellt wird. </a:t>
            </a:r>
            <a:r>
              <a:rPr lang="en-US" sz="1600" b="1" noProof="1">
                <a:solidFill>
                  <a:srgbClr val="0000FF"/>
                </a:solidFill>
              </a:rPr>
              <a:t>Wenn Sie die Diagnose jedoch versäumen, schreitet die Erkrankung unaufhaltsam bis zum unheilbaren Spätstadium fort.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2CA7EC-C263-4114-8395-3A79AB2DC633}"/>
              </a:ext>
            </a:extLst>
          </p:cNvPr>
          <p:cNvSpPr txBox="1"/>
          <p:nvPr/>
        </p:nvSpPr>
        <p:spPr>
          <a:xfrm>
            <a:off x="2196991" y="304800"/>
            <a:ext cx="4750018" cy="3026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Diffuse unilaterale subakute Neuroretinitis</a:t>
            </a:r>
          </a:p>
        </p:txBody>
      </p:sp>
    </p:spTree>
    <p:extLst>
      <p:ext uri="{BB962C8B-B14F-4D97-AF65-F5344CB8AC3E}">
        <p14:creationId xmlns:p14="http://schemas.microsoft.com/office/powerpoint/2010/main" val="359352741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3">
            <a:extLst>
              <a:ext uri="{FF2B5EF4-FFF2-40B4-BE49-F238E27FC236}">
                <a16:creationId xmlns:a16="http://schemas.microsoft.com/office/drawing/2014/main" id="{DADF2FCF-162F-49AB-8861-B89F99571F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18872"/>
            <a:ext cx="7543800" cy="86868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sz="3600" noProof="1">
                <a:solidFill>
                  <a:srgbClr val="330066"/>
                </a:solidFill>
                <a:latin typeface="Arial" panose="020B0604020202020204" pitchFamily="34" charset="0"/>
              </a:rPr>
              <a:t>F</a:t>
            </a:r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F5A094C2-2D33-4830-8801-DED7F6C4B7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414463"/>
            <a:ext cx="8534400" cy="5138737"/>
          </a:xfrm>
        </p:spPr>
        <p:txBody>
          <a:bodyPr wrap="square" lIns="25400" tIns="12700" rIns="25400" bIns="12700"/>
          <a:lstStyle/>
          <a:p>
            <a:pPr eaLnBrk="1" hangingPunct="1">
              <a:defRPr/>
            </a:pPr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Wer ist der typische DUSN-Patient?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Ein ansonsten gesunder Jugendlicher oder junger Erwachsener</a:t>
            </a:r>
          </a:p>
          <a:p>
            <a:pPr eaLnBrk="1" hangingPunct="1">
              <a:defRPr/>
            </a:pPr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DUSN verläuft in zwei Stadien – welche sind das?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1) Im </a:t>
            </a:r>
            <a:r>
              <a:rPr lang="en-US" sz="1800" b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akuten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 Stadium klagen die Patienten über verminderte Sehschärfe und Schmerzen. Die Untersuchung zeigt eine Vitreitis, ein Papillenödem und multiple kleine grau-weiße Netzhautläsionen. Die Anzeichen und Symptome schwanken.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2)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Im Spätstadium der Erkrankung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ist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das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RPE depigmentiert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, der Papillenrand ist blass und atrophisch, und die Netzhautgefäße sind verengt. Die Sehschärfe ist schlecht.</a:t>
            </a:r>
          </a:p>
        </p:txBody>
      </p:sp>
      <p:sp>
        <p:nvSpPr>
          <p:cNvPr id="52229" name="Slide Number Placeholder 1">
            <a:extLst>
              <a:ext uri="{FF2B5EF4-FFF2-40B4-BE49-F238E27FC236}">
                <a16:creationId xmlns:a16="http://schemas.microsoft.com/office/drawing/2014/main" id="{4691BC4C-A939-4785-826A-263CB905A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3ACBBB0-0168-428F-901F-A43BADFE400B}" type="slidenum">
              <a:rPr lang="en-US" sz="1000" noProof="1" smtClean="0"/>
              <a:t>39</a:t>
            </a:fld>
            <a:endParaRPr lang="en-US" sz="1000" noProof="1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D18CA9-8329-44E6-96C2-5C2585DAF445}"/>
              </a:ext>
            </a:extLst>
          </p:cNvPr>
          <p:cNvSpPr txBox="1"/>
          <p:nvPr/>
        </p:nvSpPr>
        <p:spPr>
          <a:xfrm>
            <a:off x="2209800" y="4419600"/>
            <a:ext cx="6160742" cy="1502976"/>
          </a:xfrm>
          <a:prstGeom prst="rect">
            <a:avLst/>
          </a:prstGeom>
          <a:solidFill>
            <a:srgbClr val="00B0F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600" i="1" noProof="1">
                <a:solidFill>
                  <a:schemeClr val="bg1"/>
                </a:solidFill>
              </a:rPr>
              <a:t>Hmm… Eine Erkrankung mit Veränderungen des RPE… </a:t>
            </a:r>
            <a:r>
              <a:rPr lang="en-US" sz="1600" i="1" noProof="1">
                <a:solidFill>
                  <a:srgbClr val="00B0F0"/>
                </a:solidFill>
              </a:rPr>
              <a:t>Blässe des Papillenrandes…  ausgedünntes Netzhautgefäßsystem… schlechte Sehkraft. Welche spezifische Erkrankung fällt Ihnen angesichts dieser Beschreibung ein?</a:t>
            </a:r>
          </a:p>
          <a:p>
            <a:r>
              <a:rPr lang="en-US" sz="1600" b="1" noProof="1">
                <a:solidFill>
                  <a:srgbClr val="00B0F0"/>
                </a:solidFill>
              </a:rPr>
              <a:t>Retinitis pigmentosa</a:t>
            </a:r>
            <a:r>
              <a:rPr lang="en-US" sz="1600" noProof="1">
                <a:solidFill>
                  <a:srgbClr val="00B0F0"/>
                </a:solidFill>
              </a:rPr>
              <a:t>. Bei einem Fall von „einseitiger RP“ sollten Sie stets in Betracht ziehen, ob es sich um DUSN handeln könnte.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CC58AC6-B1A7-486B-8E7E-4634F7524F35}"/>
              </a:ext>
            </a:extLst>
          </p:cNvPr>
          <p:cNvSpPr txBox="1"/>
          <p:nvPr/>
        </p:nvSpPr>
        <p:spPr>
          <a:xfrm>
            <a:off x="2196991" y="304800"/>
            <a:ext cx="4750018" cy="3026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Diffuse unilaterale subakute Neuroretinitis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1414463"/>
            <a:ext cx="8534400" cy="5138737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1800" i="1" noProof="1">
                <a:solidFill>
                  <a:schemeClr val="bg1">
                    <a:lumMod val="75000"/>
                  </a:schemeClr>
                </a:solidFill>
              </a:rPr>
              <a:t>Welche Erregerklasse ist an der DUSN beteiligt?      </a:t>
            </a:r>
            <a:r>
              <a:rPr lang="en-US" sz="1800" i="1" noProof="1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800" b="1" i="1" noProof="1">
                <a:solidFill>
                  <a:srgbClr val="0000FF"/>
                </a:solidFill>
              </a:rPr>
              <a:t>Nematoden</a:t>
            </a:r>
          </a:p>
          <a:p>
            <a:pPr marL="344487" lvl="1" indent="0" eaLnBrk="1" hangingPunct="1">
              <a:buNone/>
            </a:pPr>
            <a:endParaRPr lang="en-US" sz="3600" noProof="1">
              <a:solidFill>
                <a:srgbClr val="0000FF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84804" y="2362200"/>
            <a:ext cx="5319085" cy="7643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600" i="1" noProof="1">
                <a:solidFill>
                  <a:srgbClr val="0000FF"/>
                </a:solidFill>
              </a:rPr>
              <a:t>Wie lautet der gebräuchliche/umgangssprachliche Name für die Nematoden?</a:t>
            </a:r>
          </a:p>
          <a:p>
            <a:r>
              <a:rPr lang="en-US" sz="1600" noProof="1">
                <a:solidFill>
                  <a:srgbClr val="0000FF"/>
                </a:solidFill>
              </a:rPr>
              <a:t>Der Fadenwurm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96AD61BC-DF9D-48C9-9A35-03F19FD3D4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18872"/>
            <a:ext cx="7543800" cy="86868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 wrap="square" lIns="25400" tIns="12700" rIns="25400" bIns="12700"/>
          <a:lstStyle/>
          <a:p>
            <a:pPr eaLnBrk="1" hangingPunct="1"/>
            <a:r>
              <a:rPr lang="en-US" sz="3600" noProof="1">
                <a:solidFill>
                  <a:srgbClr val="330066"/>
                </a:solidFill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8256B4-2DA2-4083-954E-E9D36DC92317}"/>
              </a:ext>
            </a:extLst>
          </p:cNvPr>
          <p:cNvSpPr txBox="1"/>
          <p:nvPr/>
        </p:nvSpPr>
        <p:spPr>
          <a:xfrm>
            <a:off x="2196991" y="304800"/>
            <a:ext cx="4750018" cy="3026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Diffuse unilaterale subakute Neuroretinitis</a:t>
            </a:r>
          </a:p>
        </p:txBody>
      </p:sp>
    </p:spTree>
    <p:extLst>
      <p:ext uri="{BB962C8B-B14F-4D97-AF65-F5344CB8AC3E}">
        <p14:creationId xmlns:p14="http://schemas.microsoft.com/office/powerpoint/2010/main" val="65244687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>
            <a:extLst>
              <a:ext uri="{FF2B5EF4-FFF2-40B4-BE49-F238E27FC236}">
                <a16:creationId xmlns:a16="http://schemas.microsoft.com/office/drawing/2014/main" id="{F5A094C2-2D33-4830-8801-DED7F6C4B7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414463"/>
            <a:ext cx="8534400" cy="5138737"/>
          </a:xfrm>
        </p:spPr>
        <p:txBody>
          <a:bodyPr wrap="square" lIns="25400" tIns="12700" rIns="25400" bIns="12700"/>
          <a:lstStyle/>
          <a:p>
            <a:pPr eaLnBrk="1" hangingPunct="1">
              <a:defRPr/>
            </a:pPr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Wer ist der typische DUSN-Patient?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Ein ansonsten gesunder Jugendlicher oder junger Erwachsener</a:t>
            </a:r>
          </a:p>
          <a:p>
            <a:pPr eaLnBrk="1" hangingPunct="1">
              <a:defRPr/>
            </a:pPr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DUSN verläuft in zwei Stadien – welche sind das?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1) Im </a:t>
            </a:r>
            <a:r>
              <a:rPr lang="en-US" sz="1800" b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akuten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 Stadium klagen die Patienten über verminderte Sehschärfe und Schmerzen. Die Untersuchung zeigt eine Vitreitis, ein Papillenödem und multiple kleine grau-weiße Netzhautläsionen. Die Anzeichen und Symptome schwanken.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2)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Im Spätstadium der Erkrankung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ist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das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RPE depigmentiert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, der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Papillenrand ist blass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und atrophisch, und die Netzhautgefäße sind verengt. Die Sehschärfe ist schlecht.</a:t>
            </a:r>
          </a:p>
        </p:txBody>
      </p:sp>
      <p:sp>
        <p:nvSpPr>
          <p:cNvPr id="52229" name="Slide Number Placeholder 1">
            <a:extLst>
              <a:ext uri="{FF2B5EF4-FFF2-40B4-BE49-F238E27FC236}">
                <a16:creationId xmlns:a16="http://schemas.microsoft.com/office/drawing/2014/main" id="{4691BC4C-A939-4785-826A-263CB905A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3ACBBB0-0168-428F-901F-A43BADFE400B}" type="slidenum">
              <a:rPr lang="en-US" sz="1000" noProof="1" smtClean="0"/>
              <a:t>40</a:t>
            </a:fld>
            <a:endParaRPr lang="en-US" sz="1000" noProof="1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D18CA9-8329-44E6-96C2-5C2585DAF445}"/>
              </a:ext>
            </a:extLst>
          </p:cNvPr>
          <p:cNvSpPr txBox="1"/>
          <p:nvPr/>
        </p:nvSpPr>
        <p:spPr>
          <a:xfrm>
            <a:off x="2209800" y="4419600"/>
            <a:ext cx="6160742" cy="1502976"/>
          </a:xfrm>
          <a:prstGeom prst="rect">
            <a:avLst/>
          </a:prstGeom>
          <a:solidFill>
            <a:srgbClr val="00B0F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600" i="1" noProof="1">
                <a:solidFill>
                  <a:schemeClr val="bg1"/>
                </a:solidFill>
              </a:rPr>
              <a:t>Hmm… Eine Erkrankung mit Veränderungen des RPE… Blässe des Papillenrandes… </a:t>
            </a:r>
            <a:r>
              <a:rPr lang="en-US" sz="1600" i="1" noProof="1">
                <a:solidFill>
                  <a:srgbClr val="00B0F0"/>
                </a:solidFill>
              </a:rPr>
              <a:t> ausgedünntes Netzhautgefäßsystem… schlechte Sehkraft. Welche spezifische Erkrankung fällt Ihnen angesichts dieser Beschreibung ein?</a:t>
            </a:r>
          </a:p>
          <a:p>
            <a:r>
              <a:rPr lang="en-US" sz="1600" b="1" noProof="1">
                <a:solidFill>
                  <a:srgbClr val="00B0F0"/>
                </a:solidFill>
              </a:rPr>
              <a:t>Retinitis pigmentosa</a:t>
            </a:r>
            <a:r>
              <a:rPr lang="en-US" sz="1600" noProof="1">
                <a:solidFill>
                  <a:srgbClr val="00B0F0"/>
                </a:solidFill>
              </a:rPr>
              <a:t>. Bei einem Fall von „einseitiger RP“ sollten Sie stets in Betracht ziehen, ob es sich um DUSN handeln könnte.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19296B83-DC0C-4BC1-8E1F-B0206C67FE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18872"/>
            <a:ext cx="7543800" cy="86868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 wrap="square" lIns="25400" tIns="12700" rIns="25400" bIns="12700"/>
          <a:lstStyle/>
          <a:p>
            <a:pPr eaLnBrk="1" hangingPunct="1"/>
            <a:r>
              <a:rPr lang="en-US" sz="3600" noProof="1">
                <a:solidFill>
                  <a:srgbClr val="330066"/>
                </a:solidFill>
                <a:latin typeface="Arial" panose="020B0604020202020204" pitchFamily="34" charset="0"/>
              </a:rPr>
              <a:t>F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53F3EC7-932F-4C58-81CB-CDB03DB1F2ED}"/>
              </a:ext>
            </a:extLst>
          </p:cNvPr>
          <p:cNvSpPr txBox="1"/>
          <p:nvPr/>
        </p:nvSpPr>
        <p:spPr>
          <a:xfrm>
            <a:off x="2196991" y="304800"/>
            <a:ext cx="4750018" cy="3026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Diffuse unilaterale subakute Neuroretinitis</a:t>
            </a:r>
          </a:p>
        </p:txBody>
      </p:sp>
    </p:spTree>
    <p:extLst>
      <p:ext uri="{BB962C8B-B14F-4D97-AF65-F5344CB8AC3E}">
        <p14:creationId xmlns:p14="http://schemas.microsoft.com/office/powerpoint/2010/main" val="256307548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3">
            <a:extLst>
              <a:ext uri="{FF2B5EF4-FFF2-40B4-BE49-F238E27FC236}">
                <a16:creationId xmlns:a16="http://schemas.microsoft.com/office/drawing/2014/main" id="{DADF2FCF-162F-49AB-8861-B89F99571F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18872"/>
            <a:ext cx="7543800" cy="86868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sz="3600" noProof="1">
                <a:solidFill>
                  <a:srgbClr val="330066"/>
                </a:solidFill>
                <a:latin typeface="Arial" panose="020B0604020202020204" pitchFamily="34" charset="0"/>
              </a:rPr>
              <a:t>F</a:t>
            </a:r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F5A094C2-2D33-4830-8801-DED7F6C4B7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414463"/>
            <a:ext cx="8534400" cy="5138737"/>
          </a:xfrm>
        </p:spPr>
        <p:txBody>
          <a:bodyPr wrap="square" lIns="25400" tIns="12700" rIns="25400" bIns="12700"/>
          <a:lstStyle/>
          <a:p>
            <a:pPr eaLnBrk="1" hangingPunct="1">
              <a:defRPr/>
            </a:pPr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Wer ist der typische DUSN-Patient?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Ein ansonsten gesunder Jugendlicher oder junger Erwachsener</a:t>
            </a:r>
          </a:p>
          <a:p>
            <a:pPr eaLnBrk="1" hangingPunct="1">
              <a:defRPr/>
            </a:pPr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DUSN verläuft in zwei Stadien – welche sind das?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1) Im </a:t>
            </a:r>
            <a:r>
              <a:rPr lang="en-US" sz="1800" b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akuten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 Stadium klagen die Patienten über verminderte Sehschärfe und Schmerzen. Die Untersuchung zeigt eine Vitreitis, ein Papillenödem und multiple kleine grau-weiße Netzhautläsionen. Die Anzeichen und Symptome schwanken.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2)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Im Spätstadium der Erkrankung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ist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das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RPE depigmentiert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, der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Papillenrand ist blass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und atrophisch, und die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Netzhautgefäße sind verengt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. Die Sehschärfe ist schlecht.</a:t>
            </a:r>
          </a:p>
        </p:txBody>
      </p:sp>
      <p:sp>
        <p:nvSpPr>
          <p:cNvPr id="52229" name="Slide Number Placeholder 1">
            <a:extLst>
              <a:ext uri="{FF2B5EF4-FFF2-40B4-BE49-F238E27FC236}">
                <a16:creationId xmlns:a16="http://schemas.microsoft.com/office/drawing/2014/main" id="{4691BC4C-A939-4785-826A-263CB905A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3ACBBB0-0168-428F-901F-A43BADFE400B}" type="slidenum">
              <a:rPr lang="en-US" sz="1000" noProof="1" smtClean="0"/>
              <a:t>41</a:t>
            </a:fld>
            <a:endParaRPr lang="en-US" sz="1000" noProof="1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D18CA9-8329-44E6-96C2-5C2585DAF445}"/>
              </a:ext>
            </a:extLst>
          </p:cNvPr>
          <p:cNvSpPr txBox="1"/>
          <p:nvPr/>
        </p:nvSpPr>
        <p:spPr>
          <a:xfrm>
            <a:off x="2209800" y="4419600"/>
            <a:ext cx="6160742" cy="1502976"/>
          </a:xfrm>
          <a:prstGeom prst="rect">
            <a:avLst/>
          </a:prstGeom>
          <a:solidFill>
            <a:srgbClr val="00B0F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600" i="1" noProof="1">
                <a:solidFill>
                  <a:schemeClr val="bg1"/>
                </a:solidFill>
              </a:rPr>
              <a:t>Hmm… Eine Erkrankung mit Veränderungen des RPE… Blässe des Papillenrandes…  ausgedünntes Netzhautgefäßsystem… </a:t>
            </a:r>
            <a:r>
              <a:rPr lang="en-US" sz="1600" i="1" noProof="1">
                <a:solidFill>
                  <a:srgbClr val="00B0F0"/>
                </a:solidFill>
              </a:rPr>
              <a:t>schlechte Sehkraft. Welche spezifische Erkrankung fällt Ihnen angesichts dieser Beschreibung ein?</a:t>
            </a:r>
          </a:p>
          <a:p>
            <a:r>
              <a:rPr lang="en-US" sz="1600" b="1" noProof="1">
                <a:solidFill>
                  <a:srgbClr val="00B0F0"/>
                </a:solidFill>
              </a:rPr>
              <a:t>Retinitis pigmentosa</a:t>
            </a:r>
            <a:r>
              <a:rPr lang="en-US" sz="1600" noProof="1">
                <a:solidFill>
                  <a:srgbClr val="00B0F0"/>
                </a:solidFill>
              </a:rPr>
              <a:t>. Bei einem Fall von „einseitiger RP“ sollten Sie stets in Betracht ziehen, ob es sich um DUSN handeln könnte.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FA67907-5705-4EAB-A897-327DD62F709B}"/>
              </a:ext>
            </a:extLst>
          </p:cNvPr>
          <p:cNvSpPr txBox="1"/>
          <p:nvPr/>
        </p:nvSpPr>
        <p:spPr>
          <a:xfrm>
            <a:off x="2196991" y="304800"/>
            <a:ext cx="4750018" cy="3026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Diffuse unilaterale subakute Neuroretinitis</a:t>
            </a:r>
          </a:p>
        </p:txBody>
      </p:sp>
    </p:spTree>
    <p:extLst>
      <p:ext uri="{BB962C8B-B14F-4D97-AF65-F5344CB8AC3E}">
        <p14:creationId xmlns:p14="http://schemas.microsoft.com/office/powerpoint/2010/main" val="40667466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3">
            <a:extLst>
              <a:ext uri="{FF2B5EF4-FFF2-40B4-BE49-F238E27FC236}">
                <a16:creationId xmlns:a16="http://schemas.microsoft.com/office/drawing/2014/main" id="{DADF2FCF-162F-49AB-8861-B89F99571F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18872"/>
            <a:ext cx="7543800" cy="86868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sz="3600" noProof="1">
                <a:solidFill>
                  <a:srgbClr val="330066"/>
                </a:solidFill>
                <a:latin typeface="Arial" panose="020B0604020202020204" pitchFamily="34" charset="0"/>
              </a:rPr>
              <a:t>F</a:t>
            </a:r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F5A094C2-2D33-4830-8801-DED7F6C4B7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414463"/>
            <a:ext cx="8534400" cy="5138737"/>
          </a:xfrm>
        </p:spPr>
        <p:txBody>
          <a:bodyPr wrap="square" lIns="25400" tIns="12700" rIns="25400" bIns="12700"/>
          <a:lstStyle/>
          <a:p>
            <a:pPr eaLnBrk="1" hangingPunct="1">
              <a:defRPr/>
            </a:pPr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Wer ist der typische DUSN-Patient?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Ein ansonsten gesunder Jugendlicher oder junger Erwachsener</a:t>
            </a:r>
          </a:p>
          <a:p>
            <a:pPr eaLnBrk="1" hangingPunct="1">
              <a:defRPr/>
            </a:pPr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DUSN verläuft in zwei Stadien – welche sind das?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1) Im </a:t>
            </a:r>
            <a:r>
              <a:rPr lang="en-US" sz="1800" b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akuten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 Stadium klagen die Patienten über verminderte Sehschärfe und Schmerzen. Die Untersuchung zeigt eine Vitreitis, ein Papillenödem und multiple kleine grau-weiße Netzhautläsionen. Die Anzeichen und Symptome schwanken.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2)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Im Spätstadium der Erkrankung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ist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das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RPE depigmentiert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, der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Papillenrand ist blass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und atrophisch, und die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Netzhautgefäße sind verengt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.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Die Sehschärfe ist schlecht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52229" name="Slide Number Placeholder 1">
            <a:extLst>
              <a:ext uri="{FF2B5EF4-FFF2-40B4-BE49-F238E27FC236}">
                <a16:creationId xmlns:a16="http://schemas.microsoft.com/office/drawing/2014/main" id="{4691BC4C-A939-4785-826A-263CB905A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3ACBBB0-0168-428F-901F-A43BADFE400B}" type="slidenum">
              <a:rPr lang="en-US" sz="1000" noProof="1" smtClean="0"/>
              <a:t>42</a:t>
            </a:fld>
            <a:endParaRPr lang="en-US" sz="1000" noProof="1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D18CA9-8329-44E6-96C2-5C2585DAF445}"/>
              </a:ext>
            </a:extLst>
          </p:cNvPr>
          <p:cNvSpPr txBox="1"/>
          <p:nvPr/>
        </p:nvSpPr>
        <p:spPr>
          <a:xfrm>
            <a:off x="2209800" y="4419600"/>
            <a:ext cx="6160742" cy="1502976"/>
          </a:xfrm>
          <a:prstGeom prst="rect">
            <a:avLst/>
          </a:prstGeom>
          <a:solidFill>
            <a:srgbClr val="00B0F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600" i="1" noProof="1">
                <a:solidFill>
                  <a:schemeClr val="bg1"/>
                </a:solidFill>
              </a:rPr>
              <a:t>Hmm… Eine Erkrankung mit Veränderungen des RPE… Blässe des Papillenrandes…  ausgedünntes Netzhautgefäßsystem… schlechte Sehkraft. </a:t>
            </a:r>
            <a:r>
              <a:rPr lang="en-US" sz="1600" i="1" noProof="1">
                <a:solidFill>
                  <a:srgbClr val="00B0F0"/>
                </a:solidFill>
              </a:rPr>
              <a:t>Welche spezifische Erkrankung fällt Ihnen angesichts dieser Beschreibung ein?</a:t>
            </a:r>
          </a:p>
          <a:p>
            <a:r>
              <a:rPr lang="en-US" sz="1600" b="1" noProof="1">
                <a:solidFill>
                  <a:srgbClr val="00B0F0"/>
                </a:solidFill>
              </a:rPr>
              <a:t>Retinitis pigmentosa</a:t>
            </a:r>
            <a:r>
              <a:rPr lang="en-US" sz="1600" noProof="1">
                <a:solidFill>
                  <a:srgbClr val="00B0F0"/>
                </a:solidFill>
              </a:rPr>
              <a:t>. Bei einem Fall von „einseitiger RP“ sollten Sie stets in Betracht ziehen, ob es sich um DUSN handeln könnte.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6E18E13-1B71-4540-9A0E-245892E422E2}"/>
              </a:ext>
            </a:extLst>
          </p:cNvPr>
          <p:cNvSpPr txBox="1"/>
          <p:nvPr/>
        </p:nvSpPr>
        <p:spPr>
          <a:xfrm>
            <a:off x="2196991" y="304800"/>
            <a:ext cx="4750018" cy="3026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Diffuse unilaterale subakute Neuroretinitis</a:t>
            </a:r>
          </a:p>
        </p:txBody>
      </p:sp>
    </p:spTree>
    <p:extLst>
      <p:ext uri="{BB962C8B-B14F-4D97-AF65-F5344CB8AC3E}">
        <p14:creationId xmlns:p14="http://schemas.microsoft.com/office/powerpoint/2010/main" val="147289361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3">
            <a:extLst>
              <a:ext uri="{FF2B5EF4-FFF2-40B4-BE49-F238E27FC236}">
                <a16:creationId xmlns:a16="http://schemas.microsoft.com/office/drawing/2014/main" id="{DADF2FCF-162F-49AB-8861-B89F99571F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18872"/>
            <a:ext cx="7543800" cy="86868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sz="3600" noProof="1">
                <a:solidFill>
                  <a:srgbClr val="330066"/>
                </a:solidFill>
                <a:latin typeface="Arial" panose="020B0604020202020204" pitchFamily="34" charset="0"/>
              </a:rPr>
              <a:t>F</a:t>
            </a:r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F5A094C2-2D33-4830-8801-DED7F6C4B7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414463"/>
            <a:ext cx="8534400" cy="5138737"/>
          </a:xfrm>
        </p:spPr>
        <p:txBody>
          <a:bodyPr wrap="square" lIns="25400" tIns="12700" rIns="25400" bIns="12700"/>
          <a:lstStyle/>
          <a:p>
            <a:pPr eaLnBrk="1" hangingPunct="1">
              <a:defRPr/>
            </a:pPr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Wer ist der typische DUSN-Patient?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Ein ansonsten gesunder Jugendlicher oder junger Erwachsener</a:t>
            </a:r>
          </a:p>
          <a:p>
            <a:pPr eaLnBrk="1" hangingPunct="1">
              <a:defRPr/>
            </a:pPr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DUSN verläuft in zwei Stadien – welche sind das?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1) Im </a:t>
            </a:r>
            <a:r>
              <a:rPr lang="en-US" sz="1800" b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akuten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 Stadium klagen die Patienten über verminderte Sehschärfe und Schmerzen. Die Untersuchung zeigt eine Vitreitis, ein Papillenödem und multiple kleine grau-weiße Netzhautläsionen. Die Anzeichen und Symptome schwanken.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2)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Im Spätstadium der Erkrankung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ist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das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RPE depigmentiert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, der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Papillenrand ist blass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und atrophisch, und die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Netzhautgefäße sind verengt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.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Die Sehschärfe ist schlecht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52229" name="Slide Number Placeholder 1">
            <a:extLst>
              <a:ext uri="{FF2B5EF4-FFF2-40B4-BE49-F238E27FC236}">
                <a16:creationId xmlns:a16="http://schemas.microsoft.com/office/drawing/2014/main" id="{4691BC4C-A939-4785-826A-263CB905A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3ACBBB0-0168-428F-901F-A43BADFE400B}" type="slidenum">
              <a:rPr lang="en-US" sz="1000" noProof="1" smtClean="0"/>
              <a:t>43</a:t>
            </a:fld>
            <a:endParaRPr lang="en-US" sz="1000" noProof="1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D18CA9-8329-44E6-96C2-5C2585DAF445}"/>
              </a:ext>
            </a:extLst>
          </p:cNvPr>
          <p:cNvSpPr txBox="1"/>
          <p:nvPr/>
        </p:nvSpPr>
        <p:spPr>
          <a:xfrm>
            <a:off x="2209800" y="4419600"/>
            <a:ext cx="6160742" cy="1502976"/>
          </a:xfrm>
          <a:prstGeom prst="rect">
            <a:avLst/>
          </a:prstGeom>
          <a:solidFill>
            <a:srgbClr val="00B0F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600" i="1" noProof="1">
                <a:solidFill>
                  <a:schemeClr val="bg1"/>
                </a:solidFill>
              </a:rPr>
              <a:t>Hmm… Eine Erkrankung mit Veränderungen des RPE… Blässe des Papillenrandes…  ausgedünntes Netzhautgefäßsystem… schlechte Sehkraft. </a:t>
            </a:r>
            <a:r>
              <a:rPr lang="en-US" sz="1600" i="1" noProof="1"/>
              <a:t>Welche spezifische Erkrankung fällt Ihnen angesichts dieser Beschreibung ein?</a:t>
            </a:r>
            <a:endParaRPr lang="en-US" sz="2000" i="1" noProof="1">
              <a:solidFill>
                <a:srgbClr val="00B0F0"/>
              </a:solidFill>
            </a:endParaRPr>
          </a:p>
          <a:p>
            <a:r>
              <a:rPr lang="en-US" sz="1600" b="1" noProof="1">
                <a:solidFill>
                  <a:srgbClr val="00B0F0"/>
                </a:solidFill>
              </a:rPr>
              <a:t>Retinitis pigmentosa</a:t>
            </a:r>
            <a:r>
              <a:rPr lang="en-US" sz="1600" noProof="1">
                <a:solidFill>
                  <a:srgbClr val="00B0F0"/>
                </a:solidFill>
              </a:rPr>
              <a:t>. Bei einem Fall von „einseitiger RP“ sollten Sie stets in Betracht ziehen, ob es sich um DUSN handeln könnte.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557F8AF-17C3-408A-8291-D45399AB09DB}"/>
              </a:ext>
            </a:extLst>
          </p:cNvPr>
          <p:cNvSpPr txBox="1"/>
          <p:nvPr/>
        </p:nvSpPr>
        <p:spPr>
          <a:xfrm>
            <a:off x="2196991" y="304800"/>
            <a:ext cx="4750018" cy="3026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Diffuse unilaterale subakute Neuroretinitis</a:t>
            </a:r>
          </a:p>
        </p:txBody>
      </p:sp>
    </p:spTree>
    <p:extLst>
      <p:ext uri="{BB962C8B-B14F-4D97-AF65-F5344CB8AC3E}">
        <p14:creationId xmlns:p14="http://schemas.microsoft.com/office/powerpoint/2010/main" val="225477695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3">
            <a:extLst>
              <a:ext uri="{FF2B5EF4-FFF2-40B4-BE49-F238E27FC236}">
                <a16:creationId xmlns:a16="http://schemas.microsoft.com/office/drawing/2014/main" id="{DADF2FCF-162F-49AB-8861-B89F99571F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18872"/>
            <a:ext cx="7543800" cy="86868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sz="3600" noProof="1">
                <a:solidFill>
                  <a:srgbClr val="330066"/>
                </a:solidFill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F5A094C2-2D33-4830-8801-DED7F6C4B7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414463"/>
            <a:ext cx="8534400" cy="5138737"/>
          </a:xfrm>
        </p:spPr>
        <p:txBody>
          <a:bodyPr wrap="square" lIns="25400" tIns="12700" rIns="25400" bIns="12700"/>
          <a:lstStyle/>
          <a:p>
            <a:pPr eaLnBrk="1" hangingPunct="1">
              <a:defRPr/>
            </a:pPr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Wer ist der typische DUSN-Patient?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Ein ansonsten gesunder Jugendlicher oder junger Erwachsener</a:t>
            </a:r>
          </a:p>
          <a:p>
            <a:pPr eaLnBrk="1" hangingPunct="1">
              <a:defRPr/>
            </a:pPr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DUSN verläuft in zwei Stadien – welche sind das?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1) Im </a:t>
            </a:r>
            <a:r>
              <a:rPr lang="en-US" sz="1800" b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akuten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 Stadium klagen die Patienten über verminderte Sehschärfe und Schmerzen. Die Untersuchung zeigt eine Vitreitis, ein Papillenödem und multiple kleine grau-weiße Netzhautläsionen. Die Anzeichen und Symptome schwanken.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en-US" sz="1800" i="1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2)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Im Spätstadium der Erkrankung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ist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das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RPE depigmentiert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, der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Papillenrand ist blass 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und atrophisch, und die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Netzhautgefäße sind verengt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. </a:t>
            </a:r>
            <a:r>
              <a:rPr lang="en-US" sz="1800" u="sng" noProof="1">
                <a:solidFill>
                  <a:srgbClr val="0000FF"/>
                </a:solidFill>
                <a:latin typeface="Arial" panose="020B0604020202020204" pitchFamily="34" charset="0"/>
              </a:rPr>
              <a:t>Die Sehschärfe ist schlecht</a:t>
            </a:r>
            <a:r>
              <a:rPr lang="en-US" sz="1800" noProof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52229" name="Slide Number Placeholder 1">
            <a:extLst>
              <a:ext uri="{FF2B5EF4-FFF2-40B4-BE49-F238E27FC236}">
                <a16:creationId xmlns:a16="http://schemas.microsoft.com/office/drawing/2014/main" id="{4691BC4C-A939-4785-826A-263CB905A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3ACBBB0-0168-428F-901F-A43BADFE400B}" type="slidenum">
              <a:rPr lang="en-US" sz="1000" noProof="1" smtClean="0"/>
              <a:t>44</a:t>
            </a:fld>
            <a:endParaRPr lang="en-US" sz="1000" noProof="1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D18CA9-8329-44E6-96C2-5C2585DAF445}"/>
              </a:ext>
            </a:extLst>
          </p:cNvPr>
          <p:cNvSpPr txBox="1"/>
          <p:nvPr/>
        </p:nvSpPr>
        <p:spPr>
          <a:xfrm>
            <a:off x="2209800" y="4419600"/>
            <a:ext cx="6160742" cy="1502976"/>
          </a:xfrm>
          <a:prstGeom prst="rect">
            <a:avLst/>
          </a:prstGeom>
          <a:solidFill>
            <a:srgbClr val="00B0F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600" i="1" noProof="1">
                <a:solidFill>
                  <a:schemeClr val="bg1"/>
                </a:solidFill>
              </a:rPr>
              <a:t>Hmm… Eine Erkrankung mit Veränderungen des RPE… Blässe des Papillenrandes…  ausgedünntes Netzhautgefäßsystem… schlechte Sehkraft. </a:t>
            </a:r>
            <a:r>
              <a:rPr lang="en-US" sz="1600" i="1" noProof="1"/>
              <a:t>Welche spezifische Erkrankung fällt Ihnen angesichts dieser Beschreibung ein?</a:t>
            </a:r>
          </a:p>
          <a:p>
            <a:r>
              <a:rPr lang="en-US" sz="1600" b="1" noProof="1">
                <a:solidFill>
                  <a:schemeClr val="bg1"/>
                </a:solidFill>
              </a:rPr>
              <a:t>Retinitis pigmentosa</a:t>
            </a:r>
            <a:r>
              <a:rPr lang="en-US" sz="1600" noProof="1">
                <a:solidFill>
                  <a:schemeClr val="bg1"/>
                </a:solidFill>
              </a:rPr>
              <a:t>. </a:t>
            </a:r>
            <a:r>
              <a:rPr lang="en-US" sz="1600" noProof="1"/>
              <a:t>Bei einem Fall von „einseitiger RP“ sollten Sie stets an DUSN denken.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35B7F05-0C94-4E5F-B2C2-42DD86D3569E}"/>
              </a:ext>
            </a:extLst>
          </p:cNvPr>
          <p:cNvSpPr txBox="1"/>
          <p:nvPr/>
        </p:nvSpPr>
        <p:spPr>
          <a:xfrm>
            <a:off x="2196991" y="304800"/>
            <a:ext cx="4750018" cy="3026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Diffuse unilaterale subakute Neuroretinitis</a:t>
            </a:r>
          </a:p>
        </p:txBody>
      </p:sp>
    </p:spTree>
    <p:extLst>
      <p:ext uri="{BB962C8B-B14F-4D97-AF65-F5344CB8AC3E}">
        <p14:creationId xmlns:p14="http://schemas.microsoft.com/office/powerpoint/2010/main" val="1912370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1414463"/>
            <a:ext cx="8534400" cy="5138737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1800" i="1" dirty="0"/>
              <a:t>Welche Erregerklasse ist an der DUSN beteiligt?       </a:t>
            </a:r>
            <a:r>
              <a:rPr lang="en-US" sz="1800" i="1" noProof="1">
                <a:solidFill>
                  <a:srgbClr val="0000FF"/>
                </a:solidFill>
              </a:rPr>
              <a:t>Nematoden</a:t>
            </a:r>
          </a:p>
          <a:p>
            <a:pPr eaLnBrk="1" hangingPunct="1"/>
            <a:r>
              <a:rPr lang="en-US" sz="1800" i="1" noProof="1">
                <a:latin typeface="Arial" panose="020B0604020202020204" pitchFamily="34" charset="0"/>
              </a:rPr>
              <a:t>Welche drei Nematoden sind am häufigsten an DUSN beteiligt? </a:t>
            </a:r>
            <a:r>
              <a:rPr lang="en-US" sz="1800" i="1" noProof="1">
                <a:solidFill>
                  <a:schemeClr val="bg1"/>
                </a:solidFill>
                <a:latin typeface="Arial" panose="020B0604020202020204" pitchFamily="34" charset="0"/>
              </a:rPr>
              <a:t>Welcher ist die häufigste Ursache?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sz="1800" noProof="1">
                <a:latin typeface="Arial" panose="020B0604020202020204" pitchFamily="34" charset="0"/>
              </a:rPr>
              <a:t>1) </a:t>
            </a:r>
            <a:r>
              <a:rPr lang="en-US" sz="1800" i="1" noProof="1">
                <a:solidFill>
                  <a:schemeClr val="bg1"/>
                </a:solidFill>
                <a:latin typeface="Arial" panose="020B0604020202020204" pitchFamily="34" charset="0"/>
              </a:rPr>
              <a:t>– am häufigsten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sz="1800" i="1" noProof="1">
                <a:latin typeface="Arial" panose="020B0604020202020204" pitchFamily="34" charset="0"/>
              </a:rPr>
              <a:t>2)</a:t>
            </a:r>
            <a:endParaRPr lang="en-US" sz="1800" i="1" noProof="1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sz="1800" noProof="1">
                <a:latin typeface="Arial" panose="020B0604020202020204" pitchFamily="34" charset="0"/>
              </a:rPr>
              <a:t>3)</a:t>
            </a:r>
            <a:endParaRPr lang="en-US" sz="1800" noProof="1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DFC1A7C-0B31-49EA-B87B-A446288B32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18872"/>
            <a:ext cx="7543800" cy="86868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 wrap="square" lIns="25400" tIns="12700" rIns="25400" bIns="12700"/>
          <a:lstStyle/>
          <a:p>
            <a:pPr eaLnBrk="1" hangingPunct="1"/>
            <a:r>
              <a:rPr lang="en-US" sz="3600" noProof="1">
                <a:solidFill>
                  <a:srgbClr val="330066"/>
                </a:solidFill>
                <a:latin typeface="Arial" panose="020B0604020202020204" pitchFamily="34" charset="0"/>
              </a:rPr>
              <a:t>F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9EA2081-0D44-4303-BAA3-74B2F74CCF32}"/>
              </a:ext>
            </a:extLst>
          </p:cNvPr>
          <p:cNvSpPr txBox="1"/>
          <p:nvPr/>
        </p:nvSpPr>
        <p:spPr>
          <a:xfrm>
            <a:off x="2196991" y="304800"/>
            <a:ext cx="4750018" cy="3026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Diffuse unilaterale subakute Neuroretinitis</a:t>
            </a:r>
          </a:p>
        </p:txBody>
      </p:sp>
    </p:spTree>
    <p:extLst>
      <p:ext uri="{BB962C8B-B14F-4D97-AF65-F5344CB8AC3E}">
        <p14:creationId xmlns:p14="http://schemas.microsoft.com/office/powerpoint/2010/main" val="14910293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1414463"/>
            <a:ext cx="8534400" cy="5138737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1800" i="1" dirty="0"/>
              <a:t>Welche Erregerklasse ist an der DUSN beteiligt?       </a:t>
            </a:r>
            <a:r>
              <a:rPr lang="en-US" sz="1800" i="1" noProof="1">
                <a:solidFill>
                  <a:srgbClr val="0000FF"/>
                </a:solidFill>
              </a:rPr>
              <a:t>Nematoden</a:t>
            </a:r>
          </a:p>
          <a:p>
            <a:pPr eaLnBrk="1" hangingPunct="1"/>
            <a:r>
              <a:rPr lang="en-US" sz="1800" i="1" noProof="1">
                <a:latin typeface="Arial" panose="020B0604020202020204" pitchFamily="34" charset="0"/>
              </a:rPr>
              <a:t>Welche drei Nematoden sind am häufigsten an DUSN beteiligt? </a:t>
            </a:r>
            <a:r>
              <a:rPr lang="en-US" sz="1800" i="1" noProof="1">
                <a:solidFill>
                  <a:schemeClr val="bg1"/>
                </a:solidFill>
                <a:latin typeface="Arial" panose="020B0604020202020204" pitchFamily="34" charset="0"/>
              </a:rPr>
              <a:t>Welcher ist die häufigste Ursache?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sz="1800" noProof="1">
                <a:latin typeface="Arial" panose="020B0604020202020204" pitchFamily="34" charset="0"/>
              </a:rPr>
              <a:t>1) </a:t>
            </a:r>
            <a:r>
              <a:rPr lang="en-US" sz="1800" i="1" noProof="1">
                <a:solidFill>
                  <a:srgbClr val="0000FF"/>
                </a:solidFill>
                <a:latin typeface="Arial" panose="020B0604020202020204" pitchFamily="34" charset="0"/>
              </a:rPr>
              <a:t>Baylisascaris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sz="1800" i="1" noProof="1">
                <a:latin typeface="Arial" panose="020B0604020202020204" pitchFamily="34" charset="0"/>
              </a:rPr>
              <a:t>2) </a:t>
            </a:r>
            <a:r>
              <a:rPr lang="en-US" sz="1800" i="1" noProof="1">
                <a:solidFill>
                  <a:srgbClr val="0000FF"/>
                </a:solidFill>
                <a:latin typeface="Arial" panose="020B0604020202020204" pitchFamily="34" charset="0"/>
              </a:rPr>
              <a:t>Ancylostoma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sz="1800" noProof="1">
                <a:latin typeface="Arial" panose="020B0604020202020204" pitchFamily="34" charset="0"/>
              </a:rPr>
              <a:t>3) </a:t>
            </a:r>
            <a:r>
              <a:rPr lang="en-US" sz="1800" i="1" noProof="1">
                <a:solidFill>
                  <a:srgbClr val="0000FF"/>
                </a:solidFill>
                <a:latin typeface="Arial" panose="020B0604020202020204" pitchFamily="34" charset="0"/>
              </a:rPr>
              <a:t>Toxocara</a:t>
            </a:r>
          </a:p>
          <a:p>
            <a:pPr marL="344487" lvl="1" indent="0" eaLnBrk="1" hangingPunct="1">
              <a:buNone/>
            </a:pPr>
            <a:endParaRPr lang="en-US" sz="1800" noProof="1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8EE42EF-B366-43C2-8A2A-F776F971DB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18872"/>
            <a:ext cx="7543800" cy="86868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 wrap="square" lIns="25400" tIns="12700" rIns="25400" bIns="12700"/>
          <a:lstStyle/>
          <a:p>
            <a:pPr eaLnBrk="1" hangingPunct="1"/>
            <a:r>
              <a:rPr lang="en-US" sz="3600" noProof="1">
                <a:solidFill>
                  <a:srgbClr val="330066"/>
                </a:solidFill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AB24166-6577-4F13-A4FE-2F81D792D5A9}"/>
              </a:ext>
            </a:extLst>
          </p:cNvPr>
          <p:cNvSpPr txBox="1"/>
          <p:nvPr/>
        </p:nvSpPr>
        <p:spPr>
          <a:xfrm>
            <a:off x="2196991" y="304800"/>
            <a:ext cx="4750018" cy="3026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Diffuse unilaterale subakute Neuroretinitis</a:t>
            </a:r>
          </a:p>
        </p:txBody>
      </p:sp>
    </p:spTree>
    <p:extLst>
      <p:ext uri="{BB962C8B-B14F-4D97-AF65-F5344CB8AC3E}">
        <p14:creationId xmlns:p14="http://schemas.microsoft.com/office/powerpoint/2010/main" val="696863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1414463"/>
            <a:ext cx="8534400" cy="5138737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1800" i="1" dirty="0"/>
              <a:t>Welche Erregerklasse ist an der DUSN beteiligt?       </a:t>
            </a:r>
            <a:r>
              <a:rPr lang="en-US" sz="1800" i="1" noProof="1">
                <a:solidFill>
                  <a:srgbClr val="0000FF"/>
                </a:solidFill>
              </a:rPr>
              <a:t>Nematoden</a:t>
            </a:r>
          </a:p>
          <a:p>
            <a:pPr eaLnBrk="1" hangingPunct="1"/>
            <a:r>
              <a:rPr lang="en-US" sz="1800" i="1" noProof="1">
                <a:latin typeface="Arial" panose="020B0604020202020204" pitchFamily="34" charset="0"/>
              </a:rPr>
              <a:t>Welche drei Nematoden sind am häufigsten an DUSN beteiligt? </a:t>
            </a:r>
            <a:r>
              <a:rPr lang="en-US" sz="1800" i="1" noProof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Welcher ist die häufigste Ursache?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sz="1800" noProof="1">
                <a:latin typeface="Arial" panose="020B0604020202020204" pitchFamily="34" charset="0"/>
              </a:rPr>
              <a:t>1) </a:t>
            </a:r>
            <a:r>
              <a:rPr lang="en-US" sz="1800" i="1" noProof="1">
                <a:solidFill>
                  <a:srgbClr val="0000FF"/>
                </a:solidFill>
                <a:latin typeface="Arial" panose="020B0604020202020204" pitchFamily="34" charset="0"/>
              </a:rPr>
              <a:t>Baylisascaris?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sz="1800" i="1" noProof="1">
                <a:latin typeface="Arial" panose="020B0604020202020204" pitchFamily="34" charset="0"/>
              </a:rPr>
              <a:t>2) </a:t>
            </a:r>
            <a:r>
              <a:rPr lang="en-US" sz="1800" i="1" noProof="1">
                <a:solidFill>
                  <a:srgbClr val="0000FF"/>
                </a:solidFill>
                <a:latin typeface="Arial" panose="020B0604020202020204" pitchFamily="34" charset="0"/>
              </a:rPr>
              <a:t>Ancylostoma?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sz="1800" noProof="1">
                <a:latin typeface="Arial" panose="020B0604020202020204" pitchFamily="34" charset="0"/>
              </a:rPr>
              <a:t>3) </a:t>
            </a:r>
            <a:r>
              <a:rPr lang="en-US" sz="1800" i="1" noProof="1">
                <a:solidFill>
                  <a:srgbClr val="0000FF"/>
                </a:solidFill>
                <a:latin typeface="Arial" panose="020B0604020202020204" pitchFamily="34" charset="0"/>
              </a:rPr>
              <a:t>Toxocara?</a:t>
            </a:r>
            <a:endParaRPr lang="en-US" sz="1800" noProof="1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D51A6DB-5C77-4596-B1A2-1CE29BB475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18872"/>
            <a:ext cx="7543800" cy="86868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 wrap="square" lIns="25400" tIns="12700" rIns="25400" bIns="12700"/>
          <a:lstStyle/>
          <a:p>
            <a:pPr eaLnBrk="1" hangingPunct="1"/>
            <a:r>
              <a:rPr lang="en-US" sz="3600" noProof="1">
                <a:solidFill>
                  <a:srgbClr val="330066"/>
                </a:solidFill>
                <a:latin typeface="Arial" panose="020B0604020202020204" pitchFamily="34" charset="0"/>
              </a:rPr>
              <a:t>F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BE6F70C-01F8-4667-980F-A93AC29D6C05}"/>
              </a:ext>
            </a:extLst>
          </p:cNvPr>
          <p:cNvSpPr txBox="1"/>
          <p:nvPr/>
        </p:nvSpPr>
        <p:spPr>
          <a:xfrm>
            <a:off x="2196991" y="304800"/>
            <a:ext cx="4750018" cy="3026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Diffuse unilaterale subakute Neuroretinitis</a:t>
            </a:r>
          </a:p>
        </p:txBody>
      </p:sp>
    </p:spTree>
    <p:extLst>
      <p:ext uri="{BB962C8B-B14F-4D97-AF65-F5344CB8AC3E}">
        <p14:creationId xmlns:p14="http://schemas.microsoft.com/office/powerpoint/2010/main" val="29149124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1414463"/>
            <a:ext cx="8534400" cy="5138737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1800" i="1" dirty="0"/>
              <a:t>Welche Erregerklasse ist an der DUSN beteiligt?       </a:t>
            </a:r>
            <a:r>
              <a:rPr lang="en-US" sz="1800" i="1" noProof="1">
                <a:solidFill>
                  <a:srgbClr val="0000FF"/>
                </a:solidFill>
              </a:rPr>
              <a:t>Nematoden</a:t>
            </a:r>
          </a:p>
          <a:p>
            <a:pPr eaLnBrk="1" hangingPunct="1"/>
            <a:r>
              <a:rPr lang="en-US" sz="1800" i="1" noProof="1">
                <a:latin typeface="Arial" panose="020B0604020202020204" pitchFamily="34" charset="0"/>
              </a:rPr>
              <a:t>Welche drei Nematoden sind am häufigsten an DUSN beteiligt? </a:t>
            </a:r>
            <a:r>
              <a:rPr lang="en-US" sz="1800" i="1" noProof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Welcher ist die häufigste Ursache?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sz="1800" noProof="1">
                <a:latin typeface="Arial" panose="020B0604020202020204" pitchFamily="34" charset="0"/>
              </a:rPr>
              <a:t>1) </a:t>
            </a:r>
            <a:r>
              <a:rPr lang="en-US" sz="1800" i="1" noProof="1">
                <a:solidFill>
                  <a:srgbClr val="0000FF"/>
                </a:solidFill>
                <a:latin typeface="Arial" panose="020B0604020202020204" pitchFamily="34" charset="0"/>
              </a:rPr>
              <a:t>Baylisascaris – </a:t>
            </a:r>
            <a:r>
              <a:rPr lang="en-US" sz="1800" i="1" noProof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am häufigsten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sz="1800" i="1" noProof="1">
                <a:latin typeface="Arial" panose="020B0604020202020204" pitchFamily="34" charset="0"/>
              </a:rPr>
              <a:t>2) </a:t>
            </a:r>
            <a:r>
              <a:rPr lang="en-US" sz="1800" i="1" noProof="1">
                <a:solidFill>
                  <a:srgbClr val="0000FF"/>
                </a:solidFill>
                <a:latin typeface="Arial" panose="020B0604020202020204" pitchFamily="34" charset="0"/>
              </a:rPr>
              <a:t>Ancylostoma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sz="1800" noProof="1">
                <a:latin typeface="Arial" panose="020B0604020202020204" pitchFamily="34" charset="0"/>
              </a:rPr>
              <a:t>3) </a:t>
            </a:r>
            <a:r>
              <a:rPr lang="en-US" sz="1800" i="1" noProof="1">
                <a:solidFill>
                  <a:srgbClr val="0000FF"/>
                </a:solidFill>
                <a:latin typeface="Arial" panose="020B0604020202020204" pitchFamily="34" charset="0"/>
              </a:rPr>
              <a:t>Toxocara</a:t>
            </a:r>
          </a:p>
          <a:p>
            <a:pPr marL="344487" lvl="1" indent="0" eaLnBrk="1" hangingPunct="1">
              <a:buNone/>
            </a:pPr>
            <a:endParaRPr lang="en-US" sz="1800" noProof="1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AC3D40A-3D14-4930-BB44-14F68C1468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18872"/>
            <a:ext cx="7543800" cy="86868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 wrap="square" lIns="25400" tIns="12700" rIns="25400" bIns="12700"/>
          <a:lstStyle/>
          <a:p>
            <a:pPr eaLnBrk="1" hangingPunct="1"/>
            <a:r>
              <a:rPr lang="en-US" sz="3600" noProof="1">
                <a:solidFill>
                  <a:srgbClr val="330066"/>
                </a:solidFill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8FB11A-72B5-41F6-BB02-31BDB8CC353F}"/>
              </a:ext>
            </a:extLst>
          </p:cNvPr>
          <p:cNvSpPr txBox="1"/>
          <p:nvPr/>
        </p:nvSpPr>
        <p:spPr>
          <a:xfrm>
            <a:off x="2196991" y="304800"/>
            <a:ext cx="4750018" cy="3026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Diffuse unilaterale subakute Neuroretinitis</a:t>
            </a:r>
          </a:p>
        </p:txBody>
      </p:sp>
    </p:spTree>
    <p:extLst>
      <p:ext uri="{BB962C8B-B14F-4D97-AF65-F5344CB8AC3E}">
        <p14:creationId xmlns:p14="http://schemas.microsoft.com/office/powerpoint/2010/main" val="33343035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941" y="1287283"/>
            <a:ext cx="3782118" cy="442771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072E3ED-4785-4216-AD65-F9C0AC4AB1FB}"/>
              </a:ext>
            </a:extLst>
          </p:cNvPr>
          <p:cNvSpPr txBox="1"/>
          <p:nvPr/>
        </p:nvSpPr>
        <p:spPr>
          <a:xfrm>
            <a:off x="1959746" y="5879068"/>
            <a:ext cx="5224507" cy="271869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600" i="1" noProof="1"/>
              <a:t>Baylisascaris procyonis </a:t>
            </a:r>
            <a:r>
              <a:rPr lang="en-US" sz="1600" noProof="1"/>
              <a:t>(der Waschbären-Spulwurm)</a:t>
            </a: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516C83A1-C46C-D64F-84FF-05EE2ECAAAD6}"/>
              </a:ext>
            </a:extLst>
          </p:cNvPr>
          <p:cNvSpPr txBox="1"/>
          <p:nvPr/>
        </p:nvSpPr>
        <p:spPr>
          <a:xfrm>
            <a:off x="2196991" y="304800"/>
            <a:ext cx="4750018" cy="3026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Diffuse unilaterale subakute Neuroretinitis</a:t>
            </a:r>
          </a:p>
        </p:txBody>
      </p:sp>
    </p:spTree>
    <p:extLst>
      <p:ext uri="{BB962C8B-B14F-4D97-AF65-F5344CB8AC3E}">
        <p14:creationId xmlns:p14="http://schemas.microsoft.com/office/powerpoint/2010/main" val="1474495500"/>
      </p:ext>
    </p:extLst>
  </p:cSld>
  <p:clrMapOvr>
    <a:masterClrMapping/>
  </p:clrMapOvr>
</p:sld>
</file>

<file path=ppt/theme/theme1.xml><?xml version="1.0" encoding="utf-8"?>
<a:theme xmlns:a="http://schemas.openxmlformats.org/drawingml/2006/main" name="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bg1"/>
          </a:buClr>
          <a:buSzPct val="70000"/>
          <a:buFont typeface="Wingdings" pitchFamily="2" charset="2"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bg1"/>
          </a:buClr>
          <a:buSzPct val="70000"/>
          <a:buFont typeface="Wingdings" pitchFamily="2" charset="2"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Network</Template>
  <TotalTime>0</TotalTime>
  <Words>4387</Words>
  <Application>Microsoft Macintosh PowerPoint</Application>
  <PresentationFormat>On-screen Show (4:3)</PresentationFormat>
  <Paragraphs>365</Paragraphs>
  <Slides>44</Slides>
  <Notes>39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8" baseType="lpstr">
      <vt:lpstr>Arial</vt:lpstr>
      <vt:lpstr>Calibri</vt:lpstr>
      <vt:lpstr>Wingdings</vt:lpstr>
      <vt:lpstr>Network</vt:lpstr>
      <vt:lpstr>F</vt:lpstr>
      <vt:lpstr>A</vt:lpstr>
      <vt:lpstr>F</vt:lpstr>
      <vt:lpstr>A</vt:lpstr>
      <vt:lpstr>F</vt:lpstr>
      <vt:lpstr>A</vt:lpstr>
      <vt:lpstr>F</vt:lpstr>
      <vt:lpstr>A</vt:lpstr>
      <vt:lpstr>PowerPoint Presentation</vt:lpstr>
      <vt:lpstr>F</vt:lpstr>
      <vt:lpstr>A</vt:lpstr>
      <vt:lpstr>PowerPoint Presentation</vt:lpstr>
      <vt:lpstr>F</vt:lpstr>
      <vt:lpstr>A</vt:lpstr>
      <vt:lpstr>PowerPoint Presentation</vt:lpstr>
      <vt:lpstr>F</vt:lpstr>
      <vt:lpstr>A</vt:lpstr>
      <vt:lpstr>F</vt:lpstr>
      <vt:lpstr>A</vt:lpstr>
      <vt:lpstr>F</vt:lpstr>
      <vt:lpstr>A</vt:lpstr>
      <vt:lpstr>F</vt:lpstr>
      <vt:lpstr>F/A</vt:lpstr>
      <vt:lpstr>PowerPoint Presentation</vt:lpstr>
      <vt:lpstr>A/Q</vt:lpstr>
      <vt:lpstr>A</vt:lpstr>
      <vt:lpstr>PowerPoint Presentation</vt:lpstr>
      <vt:lpstr>F</vt:lpstr>
      <vt:lpstr>F</vt:lpstr>
      <vt:lpstr>F</vt:lpstr>
      <vt:lpstr>F</vt:lpstr>
      <vt:lpstr>F</vt:lpstr>
      <vt:lpstr>F</vt:lpstr>
      <vt:lpstr>A</vt:lpstr>
      <vt:lpstr>PowerPoint Presentation</vt:lpstr>
      <vt:lpstr>F</vt:lpstr>
      <vt:lpstr>A</vt:lpstr>
      <vt:lpstr>A</vt:lpstr>
      <vt:lpstr>F</vt:lpstr>
      <vt:lpstr>F</vt:lpstr>
      <vt:lpstr>F</vt:lpstr>
      <vt:lpstr>F</vt:lpstr>
      <vt:lpstr>F</vt:lpstr>
      <vt:lpstr>A</vt:lpstr>
    </vt:vector>
  </TitlesOfParts>
  <Company>LSU Health Sciences Center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</dc:title>
  <dc:creator>Steven Flynn</dc:creator>
  <cp:keywords>, docId:71538AFE5D26EC24514B2F0CB9743335</cp:keywords>
  <cp:lastModifiedBy>Assaf Abdelrahman</cp:lastModifiedBy>
  <cp:revision>34</cp:revision>
  <dcterms:created xsi:type="dcterms:W3CDTF">2008-09-11T17:20:38Z</dcterms:created>
  <dcterms:modified xsi:type="dcterms:W3CDTF">2026-08-17T13:52:15Z</dcterms:modified>
</cp:coreProperties>
</file>